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7" r:id="rId2"/>
    <p:sldId id="269" r:id="rId3"/>
    <p:sldId id="281" r:id="rId4"/>
    <p:sldId id="258" r:id="rId5"/>
    <p:sldId id="270" r:id="rId6"/>
    <p:sldId id="271" r:id="rId7"/>
    <p:sldId id="273" r:id="rId8"/>
    <p:sldId id="274" r:id="rId9"/>
    <p:sldId id="279" r:id="rId10"/>
    <p:sldId id="282" r:id="rId11"/>
    <p:sldId id="277" r:id="rId12"/>
    <p:sldId id="278" r:id="rId13"/>
    <p:sldId id="275" r:id="rId14"/>
    <p:sldId id="266" r:id="rId15"/>
    <p:sldId id="280" r:id="rId16"/>
    <p:sldId id="268" r:id="rId17"/>
    <p:sldId id="283" r:id="rId18"/>
    <p:sldId id="284" r:id="rId19"/>
  </p:sldIdLst>
  <p:sldSz cx="9144000" cy="5143500" type="screen16x9"/>
  <p:notesSz cx="6858000" cy="9144000"/>
  <p:embeddedFontLst>
    <p:embeddedFont>
      <p:font typeface="Cambria Math" panose="02040503050406030204" pitchFamily="18" charset="0"/>
      <p:regular r:id="rId21"/>
    </p:embeddedFont>
    <p:embeddedFont>
      <p:font typeface="Inter" panose="020B0604020202020204" charset="0"/>
      <p:regular r:id="rId22"/>
      <p:bold r:id="rId23"/>
      <p:italic r:id="rId24"/>
      <p:boldItalic r:id="rId25"/>
    </p:embeddedFont>
    <p:embeddedFont>
      <p:font typeface="Inter ExtraBold" panose="020B0604020202020204" charset="0"/>
      <p:bold r:id="rId26"/>
      <p:boldItalic r:id="rId27"/>
    </p:embeddedFont>
    <p:embeddedFont>
      <p:font typeface="Inter SemiBold" panose="020B0604020202020204" charset="0"/>
      <p:regular r:id="rId28"/>
      <p:bold r:id="rId29"/>
      <p:italic r:id="rId30"/>
      <p:boldItalic r:id="rId31"/>
    </p:embeddedFont>
    <p:embeddedFont>
      <p:font typeface="Montserrat" panose="00000500000000000000" pitchFamily="2" charset="-52"/>
      <p:regular r:id="rId32"/>
      <p:bold r:id="rId33"/>
      <p:italic r:id="rId34"/>
      <p:boldItalic r:id="rId35"/>
    </p:embeddedFont>
    <p:embeddedFont>
      <p:font typeface="Montserrat ExtraBold" panose="00000900000000000000" pitchFamily="50" charset="-52"/>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80">
          <p15:clr>
            <a:srgbClr val="747775"/>
          </p15:clr>
        </p15:guide>
        <p15:guide id="4" orient="horz" pos="820">
          <p15:clr>
            <a:srgbClr val="747775"/>
          </p15:clr>
        </p15:guide>
        <p15:guide id="5" orient="horz" pos="386">
          <p15:clr>
            <a:srgbClr val="747775"/>
          </p15:clr>
        </p15:guide>
        <p15:guide id="6" pos="170">
          <p15:clr>
            <a:srgbClr val="747775"/>
          </p15:clr>
        </p15:guide>
        <p15:guide id="7" pos="559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25" autoAdjust="0"/>
  </p:normalViewPr>
  <p:slideViewPr>
    <p:cSldViewPr snapToGrid="0">
      <p:cViewPr>
        <p:scale>
          <a:sx n="75" d="100"/>
          <a:sy n="75" d="100"/>
        </p:scale>
        <p:origin x="1666" y="173"/>
      </p:cViewPr>
      <p:guideLst>
        <p:guide orient="horz" pos="1620"/>
        <p:guide pos="2880"/>
        <p:guide orient="horz" pos="680"/>
        <p:guide orient="horz" pos="820"/>
        <p:guide orient="horz" pos="386"/>
        <p:guide pos="170"/>
        <p:guide pos="559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60ca03129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60ca03129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0B6F9835-C387-8D6A-1847-D7190134BC1A}"/>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AE4E96E8-8BBB-6D62-00FB-297B783DC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EDD888EA-E7A5-3B57-B94F-32C21DBFA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6CC0CAA0-8B49-4F83-687C-B88F46B7A9A1}"/>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210FF0D9-AA91-CDE3-E10D-4605781E1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1F7CD055-A391-D9E0-005C-588B5C511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269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0ca03129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60ca03129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F686C6FE-C6E3-4F70-11DB-4523A34C1476}"/>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8C8725C-E507-59DB-E2F4-2EA2EF8548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E7AB658-5690-D2BB-6845-79FDD78C8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072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0ca03129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60ca03129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F17BE9A9-EE89-ECAE-1C6B-34D8A665EF4A}"/>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289CC8DF-E009-13BC-5022-838BF8871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40E3FE37-7886-A299-1664-1840254CF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059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0ca03129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Ни для кого не секрет, что достижения в области глубокого обучения позволили исследователям из различных дисциплин достичь того, что когда-то казалось невообразимым: распознавание пешеходов и автоматическая навигация, диагностика заболеваний и разработка лекарств, генерация видео и произведений. Однако, несмотря на все достижения, современные вычислительные системы, основанные на электронных процессорах, сталкиваются с разочаровывающей реальностью: физические свойства электронов ограничивают вычислительную производительность и масштабируемость чипов.</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Постоянный рост размеров нейронных сетей требует значительных аппаратных ресурсов. Например, полная версия GPT-3 имеет емкость 175 миллиардов обучаемых параметров, что требует более тысячи современных графических процессоров NVIDIA A100 с потреблением электроэнергии около 5 миллионов долларов.</a:t>
            </a:r>
            <a:endParaRPr lang="en-US" dirty="0"/>
          </a:p>
          <a:p>
            <a:pPr marL="0" lvl="0" indent="0" algn="l" rtl="0">
              <a:spcBef>
                <a:spcPts val="0"/>
              </a:spcBef>
              <a:spcAft>
                <a:spcPts val="0"/>
              </a:spcAft>
              <a:buNone/>
            </a:pPr>
            <a:r>
              <a:rPr lang="ru-RU" dirty="0"/>
              <a:t>Когда на электронные процессоры возлагаются вычислительно-емкие задачи, например, задачи глубокого обучения, они поглощают огромное количество энергии.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ru-RU" dirty="0"/>
              <a:t>Что касается закона Мура, то здесь производство полупроводниковых электронных процессоров на основе транзисторов на текущий момент встречает физические ограничения уменьшения размеров транзисторов до почти атомных размеров и квантовые эффекты, такие как туннелирование электронов, что делает дальнейшую миниатюризацию чрезвычайно сложной. Кроме того, масштабирование систем для решения все более сложных задач сопряжено с непомерными затратами.</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6EB8EA1D-928B-7850-96A2-EA54454BC09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9851727-C63F-5F8D-4610-3DABEA29C7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0DB40201-ECB3-A5F5-8FCB-BDDF5D9FF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последние годы было показано, что интегральные фотонные нейронные сети демонстрируют ускорение процессов обучения глубоких нейронных сетей, обеспечивая сверхвысокую скорость до 10</a:t>
            </a:r>
            <a:r>
              <a:rPr lang="en-US" dirty="0"/>
              <a:t>^12 </a:t>
            </a:r>
            <a:r>
              <a:rPr lang="ru-RU" dirty="0"/>
              <a:t>операций умножения-накопления в секунду и сверхнизкое энергопотребление </a:t>
            </a:r>
            <a:r>
              <a:rPr lang="en-US" dirty="0"/>
              <a:t>(</a:t>
            </a:r>
            <a:r>
              <a:rPr lang="ru-RU" dirty="0"/>
              <a:t>до</a:t>
            </a:r>
            <a:r>
              <a:rPr lang="en-US" dirty="0"/>
              <a:t> 10</a:t>
            </a:r>
            <a:r>
              <a:rPr lang="ru-RU" dirty="0"/>
              <a:t> </a:t>
            </a:r>
            <a:r>
              <a:rPr lang="ru-RU" dirty="0" err="1"/>
              <a:t>нановатт</a:t>
            </a:r>
            <a:r>
              <a:rPr lang="ru-RU" dirty="0"/>
              <a:t> на один компонент). Между тем, растущие технические достижения, включая зрелость производства и лучшую миниатюризацию, быстро продвигают развитие фотонных нейронных сетей.</a:t>
            </a:r>
            <a:endParaRPr dirty="0"/>
          </a:p>
        </p:txBody>
      </p:sp>
    </p:spTree>
    <p:extLst>
      <p:ext uri="{BB962C8B-B14F-4D97-AF65-F5344CB8AC3E}">
        <p14:creationId xmlns:p14="http://schemas.microsoft.com/office/powerpoint/2010/main" val="200696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9DD72FBB-E8A5-C4E3-481D-91ECB32FC8CE}"/>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3D42CEF7-C37E-03A3-4C3B-E15E3A6AC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F59E46CA-3A8B-6279-3982-CA7EA8D1E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Структура оптической нейронной сети принципиально ничем не отличается от стандартной, за исключением того, что теперь нам требуется отдельная процедура инициализации входного слоя за счёт преобразования излучения. Матричное перемножение же скрытых слоев в «теле» нейросети осуществляется за счёт линейных преобразований с помощью той оптической системы, которую мы используем. Методы реализации различных оптических систем разнообразны: это может быть и сетка с использованием интерферометров, и система на основе </a:t>
            </a:r>
            <a:r>
              <a:rPr lang="ru-RU" dirty="0" err="1"/>
              <a:t>микрокольцевых</a:t>
            </a:r>
            <a:r>
              <a:rPr lang="ru-RU" dirty="0"/>
              <a:t> резонаторов, и чипы, в которых сигнал </a:t>
            </a:r>
            <a:r>
              <a:rPr lang="ru-RU" dirty="0" err="1"/>
              <a:t>аттенюируется</a:t>
            </a:r>
            <a:r>
              <a:rPr lang="ru-RU" dirty="0"/>
              <a:t> с помощью специальных интегральных массивов, и чипы на основе дифракции. Инициализация же исходного вектора достигается, когда лазерное излучение проходит через некоторую линейную систему. Эта линейная система производит унитарное преобразование над исходным физическим вектором и затем посылается в матричную систему скрытых слоев.</a:t>
            </a:r>
            <a:endParaRPr dirty="0"/>
          </a:p>
        </p:txBody>
      </p:sp>
    </p:spTree>
    <p:extLst>
      <p:ext uri="{BB962C8B-B14F-4D97-AF65-F5344CB8AC3E}">
        <p14:creationId xmlns:p14="http://schemas.microsoft.com/office/powerpoint/2010/main" val="48350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DFC8814E-3192-9054-D97D-6702399CC6D0}"/>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7278473-ED05-B74F-2BCC-994D7ED27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EE2F8AB1-32BD-DAE4-A22C-CD227069E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541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23079C94-A389-739F-9658-F391C234FCD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E3C75BE8-E04C-8098-3448-927B3EEDC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FA8B810-B590-42F9-59A1-B6254C66B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91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8BE6B7F9-09B7-14D6-2BE9-A7226FE509E9}"/>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CFEC0A09-F691-28B1-C632-FCE5B26C55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B34398CE-12D7-F8C8-9D61-4997CAD71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7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A24945F3-36F1-8687-175D-5F98A72ED04B}"/>
            </a:ext>
          </a:extLst>
        </p:cNvPr>
        <p:cNvGrpSpPr/>
        <p:nvPr/>
      </p:nvGrpSpPr>
      <p:grpSpPr>
        <a:xfrm>
          <a:off x="0" y="0"/>
          <a:ext cx="0" cy="0"/>
          <a:chOff x="0" y="0"/>
          <a:chExt cx="0" cy="0"/>
        </a:xfrm>
      </p:grpSpPr>
      <p:sp>
        <p:nvSpPr>
          <p:cNvPr id="63" name="Google Shape;63;g260ca031290_0_64:notes">
            <a:extLst>
              <a:ext uri="{FF2B5EF4-FFF2-40B4-BE49-F238E27FC236}">
                <a16:creationId xmlns:a16="http://schemas.microsoft.com/office/drawing/2014/main" id="{80EDC455-F45F-4E9B-09E7-FE03BD5DAA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0ca031290_0_64:notes">
            <a:extLst>
              <a:ext uri="{FF2B5EF4-FFF2-40B4-BE49-F238E27FC236}">
                <a16:creationId xmlns:a16="http://schemas.microsoft.com/office/drawing/2014/main" id="{7794EC54-AB86-6761-2C14-1CF0AA3356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8307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270000" y="1474010"/>
            <a:ext cx="7364868" cy="14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2400" dirty="0">
                <a:solidFill>
                  <a:srgbClr val="073763"/>
                </a:solidFill>
                <a:latin typeface="Inter ExtraBold"/>
                <a:ea typeface="Inter ExtraBold"/>
                <a:cs typeface="Inter ExtraBold"/>
                <a:sym typeface="Inter ExtraBold"/>
              </a:rPr>
              <a:t>Разработка алгоритма управления интегральной оптической структурой на основе многомодовых интерферометров методами машинного обучения</a:t>
            </a:r>
            <a:endParaRPr sz="3600" dirty="0">
              <a:latin typeface="Montserrat ExtraBold"/>
              <a:ea typeface="Montserrat ExtraBold"/>
              <a:cs typeface="Montserrat ExtraBold"/>
              <a:sym typeface="Montserrat ExtraBold"/>
            </a:endParaRPr>
          </a:p>
        </p:txBody>
      </p:sp>
      <p:sp>
        <p:nvSpPr>
          <p:cNvPr id="60" name="Google Shape;60;p14"/>
          <p:cNvSpPr txBox="1"/>
          <p:nvPr/>
        </p:nvSpPr>
        <p:spPr>
          <a:xfrm>
            <a:off x="270000" y="2647950"/>
            <a:ext cx="7461512" cy="1996886"/>
          </a:xfrm>
          <a:prstGeom prst="rect">
            <a:avLst/>
          </a:prstGeom>
          <a:noFill/>
          <a:ln>
            <a:noFill/>
          </a:ln>
        </p:spPr>
        <p:txBody>
          <a:bodyPr spcFirstLastPara="1" wrap="square" lIns="121900" tIns="60925" rIns="121900" bIns="60925" anchor="t" anchorCtr="0">
            <a:spAutoFit/>
          </a:bodyPr>
          <a:lstStyle/>
          <a:p>
            <a:pPr marL="0" lvl="0" indent="0" algn="ctr" rtl="0">
              <a:lnSpc>
                <a:spcPct val="100000"/>
              </a:lnSpc>
              <a:spcBef>
                <a:spcPts val="0"/>
              </a:spcBef>
              <a:spcAft>
                <a:spcPts val="0"/>
              </a:spcAft>
              <a:buSzPts val="935"/>
              <a:buNone/>
            </a:pPr>
            <a:endParaRPr sz="1430" dirty="0">
              <a:solidFill>
                <a:srgbClr val="073763"/>
              </a:solidFill>
              <a:latin typeface="Inter"/>
              <a:ea typeface="Inter"/>
              <a:cs typeface="Inter"/>
              <a:sym typeface="Inter"/>
            </a:endParaRPr>
          </a:p>
          <a:p>
            <a:pPr marL="0" lvl="0" indent="0" algn="ctr" rtl="0">
              <a:lnSpc>
                <a:spcPct val="150000"/>
              </a:lnSpc>
              <a:spcBef>
                <a:spcPts val="1300"/>
              </a:spcBef>
              <a:spcAft>
                <a:spcPts val="1300"/>
              </a:spcAft>
              <a:buSzPts val="935"/>
              <a:buNone/>
            </a:pPr>
            <a:r>
              <a:rPr lang="ru" sz="1430" dirty="0">
                <a:solidFill>
                  <a:srgbClr val="073763"/>
                </a:solidFill>
                <a:latin typeface="Inter"/>
                <a:ea typeface="Inter"/>
                <a:cs typeface="Inter"/>
                <a:sym typeface="Inter"/>
              </a:rPr>
              <a:t>Беляева Вероника Сергеевна</a:t>
            </a:r>
            <a:br>
              <a:rPr lang="ru" sz="1430" dirty="0">
                <a:solidFill>
                  <a:srgbClr val="073763"/>
                </a:solidFill>
                <a:latin typeface="Inter"/>
                <a:ea typeface="Inter"/>
                <a:cs typeface="Inter"/>
                <a:sym typeface="Inter"/>
              </a:rPr>
            </a:br>
            <a:r>
              <a:rPr lang="ru" sz="1430" dirty="0">
                <a:solidFill>
                  <a:srgbClr val="073763"/>
                </a:solidFill>
                <a:latin typeface="Inter"/>
                <a:ea typeface="Inter"/>
                <a:cs typeface="Inter"/>
                <a:sym typeface="Inter"/>
              </a:rPr>
              <a:t> Научный консультант: Беляков Никита Викторович</a:t>
            </a:r>
            <a:br>
              <a:rPr lang="ru" sz="1430" dirty="0">
                <a:solidFill>
                  <a:srgbClr val="073763"/>
                </a:solidFill>
                <a:latin typeface="Inter"/>
                <a:ea typeface="Inter"/>
                <a:cs typeface="Inter"/>
                <a:sym typeface="Inter"/>
              </a:rPr>
            </a:br>
            <a:r>
              <a:rPr lang="ru" sz="1430" dirty="0">
                <a:solidFill>
                  <a:srgbClr val="073763"/>
                </a:solidFill>
                <a:latin typeface="Inter"/>
                <a:ea typeface="Inter"/>
                <a:cs typeface="Inter"/>
                <a:sym typeface="Inter"/>
              </a:rPr>
              <a:t>Научный руководитель: Биленко Игорь Антонович (кафедра физики колебаний, Физический факультет МГУ)</a:t>
            </a:r>
            <a:endParaRPr sz="1530" dirty="0">
              <a:solidFill>
                <a:srgbClr val="000000"/>
              </a:solidFill>
              <a:latin typeface="Montserrat"/>
              <a:ea typeface="Montserrat"/>
              <a:cs typeface="Montserrat"/>
              <a:sym typeface="Montserrat"/>
            </a:endParaRPr>
          </a:p>
        </p:txBody>
      </p:sp>
      <p:sp>
        <p:nvSpPr>
          <p:cNvPr id="61" name="Google Shape;61;p14"/>
          <p:cNvSpPr txBox="1"/>
          <p:nvPr/>
        </p:nvSpPr>
        <p:spPr>
          <a:xfrm>
            <a:off x="152400" y="210550"/>
            <a:ext cx="7277100" cy="21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ru">
                <a:solidFill>
                  <a:schemeClr val="lt1"/>
                </a:solidFill>
                <a:latin typeface="Inter SemiBold"/>
                <a:ea typeface="Inter SemiBold"/>
                <a:cs typeface="Inter SemiBold"/>
                <a:sym typeface="Inter SemiBold"/>
              </a:rPr>
              <a:t>Курс: «Нейронные сети и их применение в научных исследованиях»</a:t>
            </a:r>
            <a:endParaRPr sz="300">
              <a:solidFill>
                <a:schemeClr val="lt1"/>
              </a:solidFill>
              <a:latin typeface="Inter SemiBold"/>
              <a:ea typeface="Inter SemiBold"/>
              <a:cs typeface="Inter SemiBold"/>
              <a:sym typeface="Inter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EBEEA-61E5-FF1E-9C11-7637B395E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B420A-96B1-96B1-957E-DA6D3253D62E}"/>
              </a:ext>
            </a:extLst>
          </p:cNvPr>
          <p:cNvSpPr>
            <a:spLocks noGrp="1"/>
          </p:cNvSpPr>
          <p:nvPr>
            <p:ph type="title"/>
          </p:nvPr>
        </p:nvSpPr>
        <p:spPr/>
        <p:txBody>
          <a:bodyPr/>
          <a:lstStyle/>
          <a:p>
            <a:r>
              <a:rPr lang="ru-RU" dirty="0">
                <a:latin typeface="Inter" panose="020B0604020202020204" charset="0"/>
                <a:ea typeface="Inter" panose="020B0604020202020204" charset="0"/>
              </a:rPr>
              <a:t>Параметризация одного</a:t>
            </a:r>
            <a:br>
              <a:rPr lang="ru-RU" dirty="0">
                <a:latin typeface="Inter" panose="020B0604020202020204" charset="0"/>
                <a:ea typeface="Inter" panose="020B0604020202020204" charset="0"/>
              </a:rPr>
            </a:br>
            <a:r>
              <a:rPr lang="ru-RU" dirty="0">
                <a:latin typeface="Inter" panose="020B0604020202020204" charset="0"/>
                <a:ea typeface="Inter" panose="020B0604020202020204" charset="0"/>
              </a:rPr>
              <a:t>элемента</a:t>
            </a:r>
            <a:endParaRPr lang="ru-RU" dirty="0"/>
          </a:p>
        </p:txBody>
      </p:sp>
      <p:sp>
        <p:nvSpPr>
          <p:cNvPr id="3" name="Google Shape;68;p15">
            <a:extLst>
              <a:ext uri="{FF2B5EF4-FFF2-40B4-BE49-F238E27FC236}">
                <a16:creationId xmlns:a16="http://schemas.microsoft.com/office/drawing/2014/main" id="{EE4BD080-8C36-092D-146B-5D4341F6E64E}"/>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1834193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38C74F4-B5B4-31C7-FD9D-9B3648D54B95}"/>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7CE545F1-8094-24AB-4D06-DA5F00B11DF4}"/>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4" name="Picture 3" descr="A red and black rectangles&#10;&#10;AI-generated content may be incorrect.">
            <a:extLst>
              <a:ext uri="{FF2B5EF4-FFF2-40B4-BE49-F238E27FC236}">
                <a16:creationId xmlns:a16="http://schemas.microsoft.com/office/drawing/2014/main" id="{76672A89-859E-B8CC-0990-0AC40424ED2F}"/>
              </a:ext>
            </a:extLst>
          </p:cNvPr>
          <p:cNvPicPr>
            <a:picLocks noChangeAspect="1"/>
          </p:cNvPicPr>
          <p:nvPr/>
        </p:nvPicPr>
        <p:blipFill>
          <a:blip r:embed="rId3"/>
          <a:stretch>
            <a:fillRect/>
          </a:stretch>
        </p:blipFill>
        <p:spPr>
          <a:xfrm>
            <a:off x="4225757" y="1121899"/>
            <a:ext cx="3261852" cy="105451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15B3639-EA17-C9D5-FA88-050CF727E8EB}"/>
                  </a:ext>
                </a:extLst>
              </p:cNvPr>
              <p:cNvSpPr txBox="1"/>
              <p:nvPr/>
            </p:nvSpPr>
            <p:spPr>
              <a:xfrm>
                <a:off x="60983" y="1101248"/>
                <a:ext cx="3261852" cy="1754326"/>
              </a:xfrm>
              <a:prstGeom prst="rect">
                <a:avLst/>
              </a:prstGeom>
              <a:noFill/>
            </p:spPr>
            <p:txBody>
              <a:bodyPr wrap="square">
                <a:spAutoFit/>
              </a:bodyPr>
              <a:lstStyle/>
              <a:p>
                <a:r>
                  <a:rPr lang="ru-RU" sz="1200" dirty="0"/>
                  <a:t>Единичный элемент содержит в себе три смысловых фрагмента:</a:t>
                </a:r>
              </a:p>
              <a:p>
                <a:pPr marL="342900" indent="-342900">
                  <a:buAutoNum type="arabicPeriod"/>
                </a:pPr>
                <a:r>
                  <a:rPr lang="ru-RU" sz="1200" dirty="0"/>
                  <a:t>2 </a:t>
                </a:r>
                <a:r>
                  <a:rPr lang="en-US" sz="1200" dirty="0"/>
                  <a:t>MMI</a:t>
                </a:r>
                <a:r>
                  <a:rPr lang="ru-RU"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1</m:t>
                        </m:r>
                      </m:sub>
                    </m:sSub>
                  </m:oMath>
                </a14:m>
                <a:r>
                  <a:rPr lang="en-US" sz="1200" dirty="0"/>
                  <a:t> </a:t>
                </a:r>
                <a:r>
                  <a:rPr lang="ru-RU" sz="1200" dirty="0"/>
                  <a:t>и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2</m:t>
                        </m:r>
                      </m:sub>
                    </m:sSub>
                  </m:oMath>
                </a14:m>
                <a:r>
                  <a:rPr lang="ru-RU" sz="1200" dirty="0"/>
                  <a:t>)</a:t>
                </a:r>
                <a:r>
                  <a:rPr lang="en-US" sz="1200" dirty="0"/>
                  <a:t>, </a:t>
                </a:r>
                <a:r>
                  <a:rPr lang="ru-RU" sz="1200" dirty="0"/>
                  <a:t>которые имеет смысл представить в виде унитарного преобразования, близкого к светоделительному (но не равному, в следствие несовершенства литографического процесса)</a:t>
                </a:r>
              </a:p>
              <a:p>
                <a:pPr marL="342900" indent="-342900">
                  <a:buAutoNum type="arabicPeriod"/>
                </a:pPr>
                <a:r>
                  <a:rPr lang="ru-RU" sz="1200" dirty="0"/>
                  <a:t>Один фазовый слой.</a:t>
                </a:r>
              </a:p>
            </p:txBody>
          </p:sp>
        </mc:Choice>
        <mc:Fallback>
          <p:sp>
            <p:nvSpPr>
              <p:cNvPr id="7" name="TextBox 6">
                <a:extLst>
                  <a:ext uri="{FF2B5EF4-FFF2-40B4-BE49-F238E27FC236}">
                    <a16:creationId xmlns:a16="http://schemas.microsoft.com/office/drawing/2014/main" id="{B15B3639-EA17-C9D5-FA88-050CF727E8EB}"/>
                  </a:ext>
                </a:extLst>
              </p:cNvPr>
              <p:cNvSpPr txBox="1">
                <a:spLocks noRot="1" noChangeAspect="1" noMove="1" noResize="1" noEditPoints="1" noAdjustHandles="1" noChangeArrowheads="1" noChangeShapeType="1" noTextEdit="1"/>
              </p:cNvSpPr>
              <p:nvPr/>
            </p:nvSpPr>
            <p:spPr>
              <a:xfrm>
                <a:off x="60983" y="1101248"/>
                <a:ext cx="3261852" cy="1754326"/>
              </a:xfrm>
              <a:prstGeom prst="rect">
                <a:avLst/>
              </a:prstGeom>
              <a:blipFill>
                <a:blip r:embed="rId4"/>
                <a:stretch>
                  <a:fillRect t="-697" r="-187" b="-1742"/>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6376E504-58B8-8326-5153-AC4290ED55F8}"/>
              </a:ext>
            </a:extLst>
          </p:cNvPr>
          <p:cNvSpPr txBox="1"/>
          <p:nvPr/>
        </p:nvSpPr>
        <p:spPr>
          <a:xfrm>
            <a:off x="3223713" y="2493076"/>
            <a:ext cx="4467860" cy="830997"/>
          </a:xfrm>
          <a:prstGeom prst="rect">
            <a:avLst/>
          </a:prstGeom>
          <a:noFill/>
        </p:spPr>
        <p:txBody>
          <a:bodyPr wrap="square" rtlCol="0">
            <a:spAutoFit/>
          </a:bodyPr>
          <a:lstStyle/>
          <a:p>
            <a:r>
              <a:rPr lang="ru-RU" sz="1200" dirty="0"/>
              <a:t>Из-за сильного кросс-толка внутри элементов, каждый из фазовращателей влияет не только на свой волновод, но и на все остальные -</a:t>
            </a:r>
            <a:r>
              <a:rPr lang="en-US" sz="1200" dirty="0"/>
              <a:t>&gt; </a:t>
            </a:r>
            <a:r>
              <a:rPr lang="ru-RU" sz="1200" dirty="0"/>
              <a:t>зависимость от тока будет негармонической и выражаться в матричном виде.</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70045BB-A63E-A414-E18F-E23BAEDE2763}"/>
                  </a:ext>
                </a:extLst>
              </p:cNvPr>
              <p:cNvSpPr txBox="1"/>
              <p:nvPr/>
            </p:nvSpPr>
            <p:spPr>
              <a:xfrm>
                <a:off x="4909844" y="1269933"/>
                <a:ext cx="270074"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m:oMathPara>
                </a14:m>
                <a:endParaRPr lang="ru-RU" dirty="0"/>
              </a:p>
            </p:txBody>
          </p:sp>
        </mc:Choice>
        <mc:Fallback>
          <p:sp>
            <p:nvSpPr>
              <p:cNvPr id="15" name="TextBox 14">
                <a:extLst>
                  <a:ext uri="{FF2B5EF4-FFF2-40B4-BE49-F238E27FC236}">
                    <a16:creationId xmlns:a16="http://schemas.microsoft.com/office/drawing/2014/main" id="{D70045BB-A63E-A414-E18F-E23BAEDE2763}"/>
                  </a:ext>
                </a:extLst>
              </p:cNvPr>
              <p:cNvSpPr txBox="1">
                <a:spLocks noRot="1" noChangeAspect="1" noMove="1" noResize="1" noEditPoints="1" noAdjustHandles="1" noChangeArrowheads="1" noChangeShapeType="1" noTextEdit="1"/>
              </p:cNvSpPr>
              <p:nvPr/>
            </p:nvSpPr>
            <p:spPr>
              <a:xfrm>
                <a:off x="4909844" y="1269933"/>
                <a:ext cx="270074" cy="215444"/>
              </a:xfrm>
              <a:prstGeom prst="rect">
                <a:avLst/>
              </a:prstGeom>
              <a:blipFill>
                <a:blip r:embed="rId5"/>
                <a:stretch>
                  <a:fillRect l="-13333" b="-1388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ECD54C4-0726-D4BC-0A75-A83B578C7002}"/>
                  </a:ext>
                </a:extLst>
              </p:cNvPr>
              <p:cNvSpPr txBox="1"/>
              <p:nvPr/>
            </p:nvSpPr>
            <p:spPr>
              <a:xfrm>
                <a:off x="6604145" y="1272483"/>
                <a:ext cx="27424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oMath>
                  </m:oMathPara>
                </a14:m>
                <a:endParaRPr lang="ru-RU" dirty="0"/>
              </a:p>
            </p:txBody>
          </p:sp>
        </mc:Choice>
        <mc:Fallback>
          <p:sp>
            <p:nvSpPr>
              <p:cNvPr id="17" name="TextBox 16">
                <a:extLst>
                  <a:ext uri="{FF2B5EF4-FFF2-40B4-BE49-F238E27FC236}">
                    <a16:creationId xmlns:a16="http://schemas.microsoft.com/office/drawing/2014/main" id="{3ECD54C4-0726-D4BC-0A75-A83B578C7002}"/>
                  </a:ext>
                </a:extLst>
              </p:cNvPr>
              <p:cNvSpPr txBox="1">
                <a:spLocks noRot="1" noChangeAspect="1" noMove="1" noResize="1" noEditPoints="1" noAdjustHandles="1" noChangeArrowheads="1" noChangeShapeType="1" noTextEdit="1"/>
              </p:cNvSpPr>
              <p:nvPr/>
            </p:nvSpPr>
            <p:spPr>
              <a:xfrm>
                <a:off x="6604145" y="1272483"/>
                <a:ext cx="274242" cy="215444"/>
              </a:xfrm>
              <a:prstGeom prst="rect">
                <a:avLst/>
              </a:prstGeom>
              <a:blipFill>
                <a:blip r:embed="rId6"/>
                <a:stretch>
                  <a:fillRect l="-13333" r="-2222" b="-1714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3825D1E-DDDC-1A3C-31F7-DE90093390E3}"/>
                  </a:ext>
                </a:extLst>
              </p:cNvPr>
              <p:cNvSpPr txBox="1"/>
              <p:nvPr/>
            </p:nvSpPr>
            <p:spPr>
              <a:xfrm>
                <a:off x="5465741" y="2176416"/>
                <a:ext cx="889923"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ru-RU" dirty="0"/>
              </a:p>
            </p:txBody>
          </p:sp>
        </mc:Choice>
        <mc:Fallback>
          <p:sp>
            <p:nvSpPr>
              <p:cNvPr id="19" name="TextBox 18">
                <a:extLst>
                  <a:ext uri="{FF2B5EF4-FFF2-40B4-BE49-F238E27FC236}">
                    <a16:creationId xmlns:a16="http://schemas.microsoft.com/office/drawing/2014/main" id="{13825D1E-DDDC-1A3C-31F7-DE90093390E3}"/>
                  </a:ext>
                </a:extLst>
              </p:cNvPr>
              <p:cNvSpPr txBox="1">
                <a:spLocks noRot="1" noChangeAspect="1" noMove="1" noResize="1" noEditPoints="1" noAdjustHandles="1" noChangeArrowheads="1" noChangeShapeType="1" noTextEdit="1"/>
              </p:cNvSpPr>
              <p:nvPr/>
            </p:nvSpPr>
            <p:spPr>
              <a:xfrm>
                <a:off x="5465741" y="2176416"/>
                <a:ext cx="889923" cy="215444"/>
              </a:xfrm>
              <a:prstGeom prst="rect">
                <a:avLst/>
              </a:prstGeom>
              <a:blipFill>
                <a:blip r:embed="rId7"/>
                <a:stretch>
                  <a:fillRect l="-3425" r="-5479" b="-37143"/>
                </a:stretch>
              </a:blipFill>
            </p:spPr>
            <p:txBody>
              <a:bodyPr/>
              <a:lstStyle/>
              <a:p>
                <a:r>
                  <a:rPr lang="ru-RU">
                    <a:noFill/>
                  </a:rPr>
                  <a:t> </a:t>
                </a:r>
              </a:p>
            </p:txBody>
          </p:sp>
        </mc:Fallback>
      </mc:AlternateContent>
      <p:sp>
        <p:nvSpPr>
          <p:cNvPr id="24" name="TextBox 23">
            <a:extLst>
              <a:ext uri="{FF2B5EF4-FFF2-40B4-BE49-F238E27FC236}">
                <a16:creationId xmlns:a16="http://schemas.microsoft.com/office/drawing/2014/main" id="{85E6EF88-DDB9-DC7D-9C88-A4E4E748DB18}"/>
              </a:ext>
            </a:extLst>
          </p:cNvPr>
          <p:cNvSpPr txBox="1"/>
          <p:nvPr/>
        </p:nvSpPr>
        <p:spPr>
          <a:xfrm>
            <a:off x="3663879" y="1025205"/>
            <a:ext cx="612668" cy="307777"/>
          </a:xfrm>
          <a:prstGeom prst="rect">
            <a:avLst/>
          </a:prstGeom>
          <a:noFill/>
        </p:spPr>
        <p:txBody>
          <a:bodyPr wrap="none" rtlCol="0">
            <a:spAutoFit/>
          </a:bodyPr>
          <a:lstStyle/>
          <a:p>
            <a:r>
              <a:rPr lang="en-US" dirty="0"/>
              <a:t>Ch_1</a:t>
            </a:r>
            <a:endParaRPr lang="ru-RU" dirty="0"/>
          </a:p>
        </p:txBody>
      </p:sp>
      <p:sp>
        <p:nvSpPr>
          <p:cNvPr id="25" name="TextBox 24">
            <a:extLst>
              <a:ext uri="{FF2B5EF4-FFF2-40B4-BE49-F238E27FC236}">
                <a16:creationId xmlns:a16="http://schemas.microsoft.com/office/drawing/2014/main" id="{6DD85587-CF6E-8BF6-816D-4FDE093E71F0}"/>
              </a:ext>
            </a:extLst>
          </p:cNvPr>
          <p:cNvSpPr txBox="1"/>
          <p:nvPr/>
        </p:nvSpPr>
        <p:spPr>
          <a:xfrm>
            <a:off x="3663879" y="1355465"/>
            <a:ext cx="612668" cy="307777"/>
          </a:xfrm>
          <a:prstGeom prst="rect">
            <a:avLst/>
          </a:prstGeom>
          <a:noFill/>
        </p:spPr>
        <p:txBody>
          <a:bodyPr wrap="none" rtlCol="0">
            <a:spAutoFit/>
          </a:bodyPr>
          <a:lstStyle/>
          <a:p>
            <a:r>
              <a:rPr lang="en-US" dirty="0"/>
              <a:t>Ch_2</a:t>
            </a:r>
            <a:endParaRPr lang="ru-RU" dirty="0"/>
          </a:p>
        </p:txBody>
      </p:sp>
      <p:sp>
        <p:nvSpPr>
          <p:cNvPr id="26" name="TextBox 25">
            <a:extLst>
              <a:ext uri="{FF2B5EF4-FFF2-40B4-BE49-F238E27FC236}">
                <a16:creationId xmlns:a16="http://schemas.microsoft.com/office/drawing/2014/main" id="{BD69BBD8-2623-661C-3A5E-D6E7B0DB3C56}"/>
              </a:ext>
            </a:extLst>
          </p:cNvPr>
          <p:cNvSpPr txBox="1"/>
          <p:nvPr/>
        </p:nvSpPr>
        <p:spPr>
          <a:xfrm>
            <a:off x="3663879" y="1670634"/>
            <a:ext cx="612668" cy="307777"/>
          </a:xfrm>
          <a:prstGeom prst="rect">
            <a:avLst/>
          </a:prstGeom>
          <a:noFill/>
        </p:spPr>
        <p:txBody>
          <a:bodyPr wrap="none" rtlCol="0">
            <a:spAutoFit/>
          </a:bodyPr>
          <a:lstStyle/>
          <a:p>
            <a:r>
              <a:rPr lang="en-US" dirty="0"/>
              <a:t>Ch_3</a:t>
            </a:r>
            <a:endParaRPr lang="ru-RU" dirty="0"/>
          </a:p>
        </p:txBody>
      </p:sp>
      <p:sp>
        <p:nvSpPr>
          <p:cNvPr id="27" name="TextBox 26">
            <a:extLst>
              <a:ext uri="{FF2B5EF4-FFF2-40B4-BE49-F238E27FC236}">
                <a16:creationId xmlns:a16="http://schemas.microsoft.com/office/drawing/2014/main" id="{E2CF4ABF-3FF0-A9DA-D5DA-C8AD9A1930E6}"/>
              </a:ext>
            </a:extLst>
          </p:cNvPr>
          <p:cNvSpPr txBox="1"/>
          <p:nvPr/>
        </p:nvSpPr>
        <p:spPr>
          <a:xfrm>
            <a:off x="3663879" y="1985803"/>
            <a:ext cx="612668" cy="307777"/>
          </a:xfrm>
          <a:prstGeom prst="rect">
            <a:avLst/>
          </a:prstGeom>
          <a:noFill/>
        </p:spPr>
        <p:txBody>
          <a:bodyPr wrap="none" rtlCol="0">
            <a:spAutoFit/>
          </a:bodyPr>
          <a:lstStyle/>
          <a:p>
            <a:r>
              <a:rPr lang="en-US" dirty="0"/>
              <a:t>Ch_4</a:t>
            </a:r>
            <a:endParaRPr lang="ru-RU" dirty="0"/>
          </a:p>
        </p:txBody>
      </p:sp>
      <p:sp>
        <p:nvSpPr>
          <p:cNvPr id="28" name="TextBox 27">
            <a:extLst>
              <a:ext uri="{FF2B5EF4-FFF2-40B4-BE49-F238E27FC236}">
                <a16:creationId xmlns:a16="http://schemas.microsoft.com/office/drawing/2014/main" id="{6A88E625-2BE6-AE47-B40C-2A8189779493}"/>
              </a:ext>
            </a:extLst>
          </p:cNvPr>
          <p:cNvSpPr txBox="1"/>
          <p:nvPr/>
        </p:nvSpPr>
        <p:spPr>
          <a:xfrm>
            <a:off x="5513640" y="914437"/>
            <a:ext cx="686085" cy="215444"/>
          </a:xfrm>
          <a:prstGeom prst="rect">
            <a:avLst/>
          </a:prstGeom>
          <a:noFill/>
        </p:spPr>
        <p:txBody>
          <a:bodyPr wrap="none" lIns="0" tIns="0" rIns="0" bIns="0" rtlCol="0">
            <a:spAutoFit/>
          </a:bodyPr>
          <a:lstStyle/>
          <a:p>
            <a:r>
              <a:rPr lang="en-US" dirty="0"/>
              <a:t>Heater 1</a:t>
            </a:r>
            <a:endParaRPr lang="ru-RU" dirty="0"/>
          </a:p>
        </p:txBody>
      </p:sp>
      <p:sp>
        <p:nvSpPr>
          <p:cNvPr id="29" name="TextBox 28">
            <a:extLst>
              <a:ext uri="{FF2B5EF4-FFF2-40B4-BE49-F238E27FC236}">
                <a16:creationId xmlns:a16="http://schemas.microsoft.com/office/drawing/2014/main" id="{66E4E38A-9D1E-69DF-E2C8-497F4446C82E}"/>
              </a:ext>
            </a:extLst>
          </p:cNvPr>
          <p:cNvSpPr txBox="1"/>
          <p:nvPr/>
        </p:nvSpPr>
        <p:spPr>
          <a:xfrm>
            <a:off x="5520962" y="1269933"/>
            <a:ext cx="686085" cy="215444"/>
          </a:xfrm>
          <a:prstGeom prst="rect">
            <a:avLst/>
          </a:prstGeom>
          <a:noFill/>
        </p:spPr>
        <p:txBody>
          <a:bodyPr wrap="none" lIns="0" tIns="0" rIns="0" bIns="0" rtlCol="0">
            <a:spAutoFit/>
          </a:bodyPr>
          <a:lstStyle/>
          <a:p>
            <a:r>
              <a:rPr lang="en-US" dirty="0"/>
              <a:t>Heater 2</a:t>
            </a:r>
            <a:endParaRPr lang="ru-RU" dirty="0"/>
          </a:p>
        </p:txBody>
      </p:sp>
      <p:sp>
        <p:nvSpPr>
          <p:cNvPr id="30" name="TextBox 29">
            <a:extLst>
              <a:ext uri="{FF2B5EF4-FFF2-40B4-BE49-F238E27FC236}">
                <a16:creationId xmlns:a16="http://schemas.microsoft.com/office/drawing/2014/main" id="{D1243975-11DD-8EE8-03C0-ADF5922AAF28}"/>
              </a:ext>
            </a:extLst>
          </p:cNvPr>
          <p:cNvSpPr txBox="1"/>
          <p:nvPr/>
        </p:nvSpPr>
        <p:spPr>
          <a:xfrm>
            <a:off x="5520961" y="1603537"/>
            <a:ext cx="686085" cy="215444"/>
          </a:xfrm>
          <a:prstGeom prst="rect">
            <a:avLst/>
          </a:prstGeom>
          <a:noFill/>
        </p:spPr>
        <p:txBody>
          <a:bodyPr wrap="none" lIns="0" tIns="0" rIns="0" bIns="0" rtlCol="0">
            <a:spAutoFit/>
          </a:bodyPr>
          <a:lstStyle/>
          <a:p>
            <a:r>
              <a:rPr lang="en-US" dirty="0"/>
              <a:t>Heater 3</a:t>
            </a:r>
            <a:endParaRPr lang="ru-RU"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B4F2F09-493D-5DFA-1853-35A01D2DD4FD}"/>
                  </a:ext>
                </a:extLst>
              </p:cNvPr>
              <p:cNvSpPr txBox="1"/>
              <p:nvPr/>
            </p:nvSpPr>
            <p:spPr>
              <a:xfrm>
                <a:off x="237956" y="3658402"/>
                <a:ext cx="1076000"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oMath>
                  </m:oMathPara>
                </a14:m>
                <a:endParaRPr lang="ru-RU" dirty="0"/>
              </a:p>
            </p:txBody>
          </p:sp>
        </mc:Choice>
        <mc:Fallback>
          <p:sp>
            <p:nvSpPr>
              <p:cNvPr id="31" name="TextBox 30">
                <a:extLst>
                  <a:ext uri="{FF2B5EF4-FFF2-40B4-BE49-F238E27FC236}">
                    <a16:creationId xmlns:a16="http://schemas.microsoft.com/office/drawing/2014/main" id="{9B4F2F09-493D-5DFA-1853-35A01D2DD4FD}"/>
                  </a:ext>
                </a:extLst>
              </p:cNvPr>
              <p:cNvSpPr txBox="1">
                <a:spLocks noRot="1" noChangeAspect="1" noMove="1" noResize="1" noEditPoints="1" noAdjustHandles="1" noChangeArrowheads="1" noChangeShapeType="1" noTextEdit="1"/>
              </p:cNvSpPr>
              <p:nvPr/>
            </p:nvSpPr>
            <p:spPr>
              <a:xfrm>
                <a:off x="237956" y="3658402"/>
                <a:ext cx="1076000" cy="215444"/>
              </a:xfrm>
              <a:prstGeom prst="rect">
                <a:avLst/>
              </a:prstGeom>
              <a:blipFill>
                <a:blip r:embed="rId8"/>
                <a:stretch>
                  <a:fillRect l="-2825" r="-1130" b="-37143"/>
                </a:stretch>
              </a:blipFill>
            </p:spPr>
            <p:txBody>
              <a:bodyPr/>
              <a:lstStyle/>
              <a:p>
                <a:r>
                  <a:rPr lang="ru-RU">
                    <a:noFill/>
                  </a:rPr>
                  <a:t> </a:t>
                </a:r>
              </a:p>
            </p:txBody>
          </p:sp>
        </mc:Fallback>
      </mc:AlternateContent>
      <p:pic>
        <p:nvPicPr>
          <p:cNvPr id="67" name="Picture 66">
            <a:extLst>
              <a:ext uri="{FF2B5EF4-FFF2-40B4-BE49-F238E27FC236}">
                <a16:creationId xmlns:a16="http://schemas.microsoft.com/office/drawing/2014/main" id="{F924767A-47CB-2D41-8F83-37AC382E53FD}"/>
              </a:ext>
            </a:extLst>
          </p:cNvPr>
          <p:cNvPicPr>
            <a:picLocks noChangeAspect="1"/>
          </p:cNvPicPr>
          <p:nvPr/>
        </p:nvPicPr>
        <p:blipFill>
          <a:blip r:embed="rId9"/>
          <a:stretch>
            <a:fillRect/>
          </a:stretch>
        </p:blipFill>
        <p:spPr>
          <a:xfrm>
            <a:off x="1200987" y="3324073"/>
            <a:ext cx="1509969" cy="880389"/>
          </a:xfrm>
          <a:prstGeom prst="rect">
            <a:avLst/>
          </a:prstGeom>
        </p:spPr>
      </p:pic>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6FB44275-D61E-0FCF-AC60-99008E4C23D9}"/>
                  </a:ext>
                </a:extLst>
              </p:cNvPr>
              <p:cNvSpPr txBox="1"/>
              <p:nvPr/>
            </p:nvSpPr>
            <p:spPr>
              <a:xfrm>
                <a:off x="3117355" y="3380698"/>
                <a:ext cx="4620131" cy="1025152"/>
              </a:xfrm>
              <a:prstGeom prst="rect">
                <a:avLst/>
              </a:prstGeom>
              <a:noFill/>
            </p:spPr>
            <p:txBody>
              <a:bodyPr wrap="square" rtlCol="0">
                <a:spAutoFit/>
              </a:bodyPr>
              <a:lstStyle/>
              <a:p>
                <a14:m>
                  <m:oMath xmlns:m="http://schemas.openxmlformats.org/officeDocument/2006/math">
                    <m:d>
                      <m:dPr>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3</m:t>
                                  </m:r>
                                </m:sub>
                              </m:sSub>
                            </m:e>
                          </m:mr>
                        </m:m>
                      </m:e>
                    </m:d>
                    <m:r>
                      <a:rPr lang="en-US" b="0" i="0" smtClean="0">
                        <a:latin typeface="Cambria Math" panose="02040503050406030204" pitchFamily="18" charset="0"/>
                      </a:rPr>
                      <m:t>=</m:t>
                    </m:r>
                    <m:d>
                      <m:dPr>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1</m:t>
                                  </m:r>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2</m:t>
                                  </m:r>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3</m:t>
                                  </m:r>
                                  <m:r>
                                    <a:rPr lang="en-US" b="0" i="1" smtClean="0">
                                      <a:latin typeface="Cambria Math" panose="02040503050406030204" pitchFamily="18" charset="0"/>
                                    </a:rPr>
                                    <m:t>0</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b="0" i="1" smtClean="0">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32</m:t>
                                  </m:r>
                                </m:sub>
                              </m:sSub>
                            </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e>
                          </m:mr>
                        </m:m>
                      </m:e>
                    </m:d>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m:rPr>
                                      <m:brk m:alnAt="7"/>
                                    </m:rPr>
                                    <a:rPr lang="en-US" b="0" i="1" smtClean="0">
                                      <a:latin typeface="Cambria Math" panose="02040503050406030204" pitchFamily="18" charset="0"/>
                                    </a:rPr>
                                    <m:t>𝑗</m:t>
                                  </m:r>
                                </m:e>
                                <m:sub>
                                  <m:r>
                                    <m:rPr>
                                      <m:brk m:alnAt="7"/>
                                    </m:rPr>
                                    <a:rPr lang="en-US" b="0" i="1" smtClean="0">
                                      <a:latin typeface="Cambria Math" panose="02040503050406030204" pitchFamily="18" charset="0"/>
                                    </a:rPr>
                                    <m:t>1</m:t>
                                  </m:r>
                                </m:sub>
                                <m:sup>
                                  <m:r>
                                    <m:rPr>
                                      <m:brk m:alnAt="7"/>
                                    </m:rP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𝑗</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𝑗</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e>
                          </m:mr>
                        </m:m>
                      </m:e>
                    </m:d>
                  </m:oMath>
                </a14:m>
                <a:r>
                  <a:rPr lang="en-US" dirty="0"/>
                  <a: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ru-RU" dirty="0"/>
                  <a:t> силы тока на соответствующих </a:t>
                </a:r>
                <a:r>
                  <a:rPr lang="ru-RU" dirty="0" err="1"/>
                  <a:t>хитерах</a:t>
                </a:r>
                <a:r>
                  <a:rPr lang="en-US" dirty="0"/>
                  <a:t> </a:t>
                </a:r>
                <a:endParaRPr lang="ru-RU" dirty="0"/>
              </a:p>
            </p:txBody>
          </p:sp>
        </mc:Choice>
        <mc:Fallback>
          <p:sp>
            <p:nvSpPr>
              <p:cNvPr id="68" name="TextBox 67">
                <a:extLst>
                  <a:ext uri="{FF2B5EF4-FFF2-40B4-BE49-F238E27FC236}">
                    <a16:creationId xmlns:a16="http://schemas.microsoft.com/office/drawing/2014/main" id="{6FB44275-D61E-0FCF-AC60-99008E4C23D9}"/>
                  </a:ext>
                </a:extLst>
              </p:cNvPr>
              <p:cNvSpPr txBox="1">
                <a:spLocks noRot="1" noChangeAspect="1" noMove="1" noResize="1" noEditPoints="1" noAdjustHandles="1" noChangeArrowheads="1" noChangeShapeType="1" noTextEdit="1"/>
              </p:cNvSpPr>
              <p:nvPr/>
            </p:nvSpPr>
            <p:spPr>
              <a:xfrm>
                <a:off x="3117355" y="3380698"/>
                <a:ext cx="4620131" cy="1025152"/>
              </a:xfrm>
              <a:prstGeom prst="rect">
                <a:avLst/>
              </a:prstGeom>
              <a:blipFill>
                <a:blip r:embed="rId10"/>
                <a:stretch>
                  <a:fillRect b="-5357"/>
                </a:stretch>
              </a:blipFill>
            </p:spPr>
            <p:txBody>
              <a:bodyPr/>
              <a:lstStyle/>
              <a:p>
                <a:r>
                  <a:rPr lang="ru-RU">
                    <a:noFill/>
                  </a:rPr>
                  <a:t> </a:t>
                </a:r>
              </a:p>
            </p:txBody>
          </p:sp>
        </mc:Fallback>
      </mc:AlternateContent>
      <p:sp>
        <p:nvSpPr>
          <p:cNvPr id="69" name="TextBox 68">
            <a:extLst>
              <a:ext uri="{FF2B5EF4-FFF2-40B4-BE49-F238E27FC236}">
                <a16:creationId xmlns:a16="http://schemas.microsoft.com/office/drawing/2014/main" id="{CC47DB1C-6551-8451-1E76-CECD7DCF83FC}"/>
              </a:ext>
            </a:extLst>
          </p:cNvPr>
          <p:cNvSpPr txBox="1"/>
          <p:nvPr/>
        </p:nvSpPr>
        <p:spPr>
          <a:xfrm>
            <a:off x="144966" y="4538127"/>
            <a:ext cx="8648677" cy="646331"/>
          </a:xfrm>
          <a:prstGeom prst="rect">
            <a:avLst/>
          </a:prstGeom>
          <a:noFill/>
        </p:spPr>
        <p:txBody>
          <a:bodyPr wrap="square" rtlCol="0">
            <a:spAutoFit/>
          </a:bodyPr>
          <a:lstStyle/>
          <a:p>
            <a:r>
              <a:rPr lang="ru-RU" sz="1200" dirty="0"/>
              <a:t>Подбор параметров унитарных матриц и фазового слоя решался как задача регрессии, используемая метрика – суммарное значение абсолютной ошибки</a:t>
            </a:r>
            <a:r>
              <a:rPr lang="en-US" sz="1200" dirty="0"/>
              <a:t> (total absolute error, TAE)</a:t>
            </a:r>
            <a:r>
              <a:rPr lang="ru-RU" sz="1200" dirty="0"/>
              <a:t>. Инициализация случайными параметрами дает значение </a:t>
            </a:r>
            <a:r>
              <a:rPr lang="en-US" sz="1200" dirty="0"/>
              <a:t>~</a:t>
            </a:r>
            <a:r>
              <a:rPr lang="ru-RU" sz="1200" dirty="0"/>
              <a:t>920.</a:t>
            </a:r>
          </a:p>
        </p:txBody>
      </p:sp>
    </p:spTree>
    <p:extLst>
      <p:ext uri="{BB962C8B-B14F-4D97-AF65-F5344CB8AC3E}">
        <p14:creationId xmlns:p14="http://schemas.microsoft.com/office/powerpoint/2010/main" val="15707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8085321C-D9A6-E221-5929-7C9B9BC6D3A1}"/>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6E6241CD-49E0-7956-829B-88F97306197F}"/>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5" name="Picture 4">
            <a:extLst>
              <a:ext uri="{FF2B5EF4-FFF2-40B4-BE49-F238E27FC236}">
                <a16:creationId xmlns:a16="http://schemas.microsoft.com/office/drawing/2014/main" id="{834D8065-E5B2-8A90-312B-A60C13B838F5}"/>
              </a:ext>
            </a:extLst>
          </p:cNvPr>
          <p:cNvPicPr>
            <a:picLocks noChangeAspect="1"/>
          </p:cNvPicPr>
          <p:nvPr/>
        </p:nvPicPr>
        <p:blipFill>
          <a:blip r:embed="rId3"/>
          <a:stretch>
            <a:fillRect/>
          </a:stretch>
        </p:blipFill>
        <p:spPr>
          <a:xfrm>
            <a:off x="2164080" y="789478"/>
            <a:ext cx="5243840" cy="4249943"/>
          </a:xfrm>
          <a:prstGeom prst="rect">
            <a:avLst/>
          </a:prstGeom>
        </p:spPr>
      </p:pic>
      <p:sp>
        <p:nvSpPr>
          <p:cNvPr id="6" name="TextBox 5">
            <a:extLst>
              <a:ext uri="{FF2B5EF4-FFF2-40B4-BE49-F238E27FC236}">
                <a16:creationId xmlns:a16="http://schemas.microsoft.com/office/drawing/2014/main" id="{98A4E163-7536-0FC2-7503-B2ED3ECBD58B}"/>
              </a:ext>
            </a:extLst>
          </p:cNvPr>
          <p:cNvSpPr txBox="1"/>
          <p:nvPr/>
        </p:nvSpPr>
        <p:spPr>
          <a:xfrm>
            <a:off x="264160" y="1340643"/>
            <a:ext cx="1747520" cy="2462213"/>
          </a:xfrm>
          <a:prstGeom prst="rect">
            <a:avLst/>
          </a:prstGeom>
          <a:noFill/>
        </p:spPr>
        <p:txBody>
          <a:bodyPr wrap="square" rtlCol="0">
            <a:spAutoFit/>
          </a:bodyPr>
          <a:lstStyle/>
          <a:p>
            <a:r>
              <a:rPr lang="ru-RU" dirty="0"/>
              <a:t>Столбцы соответствуют номеру входа, в который заводилось лазерное излучение, а строки – номеру </a:t>
            </a:r>
            <a:r>
              <a:rPr lang="ru-RU" dirty="0" err="1"/>
              <a:t>хитера</a:t>
            </a:r>
            <a:r>
              <a:rPr lang="ru-RU" dirty="0"/>
              <a:t>, который грелся на фазовом слое. </a:t>
            </a:r>
          </a:p>
        </p:txBody>
      </p:sp>
      <p:sp>
        <p:nvSpPr>
          <p:cNvPr id="8" name="TextBox 7">
            <a:extLst>
              <a:ext uri="{FF2B5EF4-FFF2-40B4-BE49-F238E27FC236}">
                <a16:creationId xmlns:a16="http://schemas.microsoft.com/office/drawing/2014/main" id="{0E4285CC-49E1-8D61-177B-1A15745CA306}"/>
              </a:ext>
            </a:extLst>
          </p:cNvPr>
          <p:cNvSpPr txBox="1"/>
          <p:nvPr/>
        </p:nvSpPr>
        <p:spPr>
          <a:xfrm>
            <a:off x="490406" y="4586625"/>
            <a:ext cx="1521274" cy="307777"/>
          </a:xfrm>
          <a:prstGeom prst="rect">
            <a:avLst/>
          </a:prstGeom>
          <a:noFill/>
        </p:spPr>
        <p:txBody>
          <a:bodyPr wrap="square" rtlCol="0">
            <a:spAutoFit/>
          </a:bodyPr>
          <a:lstStyle/>
          <a:p>
            <a:r>
              <a:rPr lang="en-US" dirty="0"/>
              <a:t>TAE = 78</a:t>
            </a:r>
            <a:endParaRPr lang="ru-RU" dirty="0"/>
          </a:p>
        </p:txBody>
      </p:sp>
    </p:spTree>
    <p:extLst>
      <p:ext uri="{BB962C8B-B14F-4D97-AF65-F5344CB8AC3E}">
        <p14:creationId xmlns:p14="http://schemas.microsoft.com/office/powerpoint/2010/main" val="148642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FC05F3E-46B2-E749-E2CE-16D14024E4B4}"/>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9A371FD6-B651-B802-945F-50F80AF6204D}"/>
              </a:ext>
            </a:extLst>
          </p:cNvPr>
          <p:cNvSpPr txBox="1"/>
          <p:nvPr/>
        </p:nvSpPr>
        <p:spPr>
          <a:xfrm>
            <a:off x="215682" y="78602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Полученная параметризация в результате аппроксимации</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41498412-F3C6-40A7-2B44-884BD58EB253}"/>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7" name="Picture 6">
            <a:extLst>
              <a:ext uri="{FF2B5EF4-FFF2-40B4-BE49-F238E27FC236}">
                <a16:creationId xmlns:a16="http://schemas.microsoft.com/office/drawing/2014/main" id="{27FCA6E0-3048-F6A1-5061-EF890A479B85}"/>
              </a:ext>
            </a:extLst>
          </p:cNvPr>
          <p:cNvPicPr>
            <a:picLocks noChangeAspect="1"/>
          </p:cNvPicPr>
          <p:nvPr/>
        </p:nvPicPr>
        <p:blipFill>
          <a:blip r:embed="rId3"/>
          <a:stretch>
            <a:fillRect/>
          </a:stretch>
        </p:blipFill>
        <p:spPr>
          <a:xfrm>
            <a:off x="609599" y="2226310"/>
            <a:ext cx="3023174" cy="2571750"/>
          </a:xfrm>
          <a:prstGeom prst="rect">
            <a:avLst/>
          </a:prstGeom>
        </p:spPr>
      </p:pic>
      <p:pic>
        <p:nvPicPr>
          <p:cNvPr id="14" name="Picture 13">
            <a:extLst>
              <a:ext uri="{FF2B5EF4-FFF2-40B4-BE49-F238E27FC236}">
                <a16:creationId xmlns:a16="http://schemas.microsoft.com/office/drawing/2014/main" id="{81C766F1-4B01-E707-8B05-C66005FCFB12}"/>
              </a:ext>
            </a:extLst>
          </p:cNvPr>
          <p:cNvPicPr>
            <a:picLocks noChangeAspect="1"/>
          </p:cNvPicPr>
          <p:nvPr/>
        </p:nvPicPr>
        <p:blipFill>
          <a:blip r:embed="rId4"/>
          <a:stretch>
            <a:fillRect/>
          </a:stretch>
        </p:blipFill>
        <p:spPr>
          <a:xfrm>
            <a:off x="4175760" y="2226310"/>
            <a:ext cx="3023174" cy="2571750"/>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72BE85E-606D-9520-3B7E-FA4CCE9C7DD4}"/>
                  </a:ext>
                </a:extLst>
              </p:cNvPr>
              <p:cNvSpPr txBox="1"/>
              <p:nvPr/>
            </p:nvSpPr>
            <p:spPr>
              <a:xfrm>
                <a:off x="3632773" y="1371600"/>
                <a:ext cx="6106160" cy="66646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9.51</m:t>
                              </m:r>
                            </m:e>
                            <m:e>
                              <m:r>
                                <a:rPr lang="en-US" b="0" i="1" smtClean="0">
                                  <a:latin typeface="Cambria Math" panose="02040503050406030204" pitchFamily="18" charset="0"/>
                                </a:rPr>
                                <m:t>2.12</m:t>
                              </m:r>
                            </m:e>
                            <m:e>
                              <m:r>
                                <a:rPr lang="en-US" b="0" i="1" smtClean="0">
                                  <a:latin typeface="Cambria Math" panose="02040503050406030204" pitchFamily="18" charset="0"/>
                                </a:rPr>
                                <m:t>−2.79</m:t>
                              </m:r>
                            </m:e>
                          </m:mr>
                          <m:mr>
                            <m:e>
                              <m:r>
                                <a:rPr lang="en-US" b="0" i="1" smtClean="0">
                                  <a:latin typeface="Cambria Math" panose="02040503050406030204" pitchFamily="18" charset="0"/>
                                </a:rPr>
                                <m:t>3.8</m:t>
                              </m:r>
                            </m:e>
                            <m:e>
                              <m:r>
                                <a:rPr lang="en-US" b="0" i="1" smtClean="0">
                                  <a:latin typeface="Cambria Math" panose="02040503050406030204" pitchFamily="18" charset="0"/>
                                </a:rPr>
                                <m:t>8.49</m:t>
                              </m:r>
                            </m:e>
                            <m:e>
                              <m:r>
                                <a:rPr lang="en-US" b="0" i="1" smtClean="0">
                                  <a:latin typeface="Cambria Math" panose="02040503050406030204" pitchFamily="18" charset="0"/>
                                </a:rPr>
                                <m:t>−0.42</m:t>
                              </m:r>
                            </m:e>
                          </m:mr>
                          <m:mr>
                            <m:e>
                              <m:r>
                                <a:rPr lang="en-US" b="0" i="1" smtClean="0">
                                  <a:latin typeface="Cambria Math" panose="02040503050406030204" pitchFamily="18" charset="0"/>
                                </a:rPr>
                                <m:t>1.38</m:t>
                              </m:r>
                            </m:e>
                            <m:e>
                              <m:r>
                                <a:rPr lang="en-US" b="0" i="1" smtClean="0">
                                  <a:latin typeface="Cambria Math" panose="02040503050406030204" pitchFamily="18" charset="0"/>
                                </a:rPr>
                                <m:t>2.49</m:t>
                              </m:r>
                            </m:e>
                            <m:e>
                              <m:r>
                                <a:rPr lang="en-US" b="0" i="1" smtClean="0">
                                  <a:latin typeface="Cambria Math" panose="02040503050406030204" pitchFamily="18" charset="0"/>
                                </a:rPr>
                                <m:t>6.13</m:t>
                              </m:r>
                            </m:e>
                          </m:mr>
                        </m:m>
                      </m:e>
                    </m:d>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𝜑</m:t>
                        </m:r>
                      </m:e>
                      <m:sub>
                        <m:r>
                          <a:rPr lang="en-US" b="0" i="1" smtClean="0">
                            <a:latin typeface="Cambria Math" panose="02040503050406030204" pitchFamily="18" charset="0"/>
                          </a:rPr>
                          <m:t>0</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0.57</m:t>
                              </m:r>
                            </m:e>
                          </m:mr>
                          <m:mr>
                            <m:e>
                              <m:r>
                                <a:rPr lang="en-US" b="0" i="1" smtClean="0">
                                  <a:latin typeface="Cambria Math" panose="02040503050406030204" pitchFamily="18" charset="0"/>
                                </a:rPr>
                                <m:t>2.67</m:t>
                              </m:r>
                            </m:e>
                          </m:mr>
                          <m:mr>
                            <m:e>
                              <m:r>
                                <a:rPr lang="en-US" b="0" i="1" smtClean="0">
                                  <a:latin typeface="Cambria Math" panose="02040503050406030204" pitchFamily="18" charset="0"/>
                                </a:rPr>
                                <m:t>0.39</m:t>
                              </m:r>
                            </m:e>
                          </m:mr>
                        </m:m>
                      </m:e>
                    </m:d>
                  </m:oMath>
                </a14:m>
                <a:endParaRPr lang="ru-RU" dirty="0"/>
              </a:p>
            </p:txBody>
          </p:sp>
        </mc:Choice>
        <mc:Fallback>
          <p:sp>
            <p:nvSpPr>
              <p:cNvPr id="15" name="TextBox 14">
                <a:extLst>
                  <a:ext uri="{FF2B5EF4-FFF2-40B4-BE49-F238E27FC236}">
                    <a16:creationId xmlns:a16="http://schemas.microsoft.com/office/drawing/2014/main" id="{772BE85E-606D-9520-3B7E-FA4CCE9C7DD4}"/>
                  </a:ext>
                </a:extLst>
              </p:cNvPr>
              <p:cNvSpPr txBox="1">
                <a:spLocks noRot="1" noChangeAspect="1" noMove="1" noResize="1" noEditPoints="1" noAdjustHandles="1" noChangeArrowheads="1" noChangeShapeType="1" noTextEdit="1"/>
              </p:cNvSpPr>
              <p:nvPr/>
            </p:nvSpPr>
            <p:spPr>
              <a:xfrm>
                <a:off x="3632773" y="1371600"/>
                <a:ext cx="6106160" cy="666464"/>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82565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1" name="Google Shape;131;p23"/>
          <p:cNvSpPr txBox="1"/>
          <p:nvPr/>
        </p:nvSpPr>
        <p:spPr>
          <a:xfrm>
            <a:off x="270000" y="611600"/>
            <a:ext cx="8604000" cy="6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3000">
                <a:solidFill>
                  <a:srgbClr val="073763"/>
                </a:solidFill>
                <a:latin typeface="Inter ExtraBold"/>
                <a:ea typeface="Inter ExtraBold"/>
                <a:cs typeface="Inter ExtraBold"/>
                <a:sym typeface="Inter ExtraBold"/>
              </a:rPr>
              <a:t>План</a:t>
            </a:r>
            <a:endParaRPr sz="3000">
              <a:latin typeface="Montserrat ExtraBold"/>
              <a:ea typeface="Montserrat ExtraBold"/>
              <a:cs typeface="Montserrat ExtraBold"/>
              <a:sym typeface="Montserrat ExtraBold"/>
            </a:endParaRPr>
          </a:p>
        </p:txBody>
      </p:sp>
      <p:pic>
        <p:nvPicPr>
          <p:cNvPr id="2" name="Picture 1" descr="A red and black rectangles&#10;&#10;AI-generated content may be incorrect.">
            <a:extLst>
              <a:ext uri="{FF2B5EF4-FFF2-40B4-BE49-F238E27FC236}">
                <a16:creationId xmlns:a16="http://schemas.microsoft.com/office/drawing/2014/main" id="{0619E2F5-7376-BEC8-7AFF-1E8A034CAC6A}"/>
              </a:ext>
            </a:extLst>
          </p:cNvPr>
          <p:cNvPicPr>
            <a:picLocks noChangeAspect="1"/>
          </p:cNvPicPr>
          <p:nvPr/>
        </p:nvPicPr>
        <p:blipFill>
          <a:blip r:embed="rId3"/>
          <a:stretch>
            <a:fillRect/>
          </a:stretch>
        </p:blipFill>
        <p:spPr>
          <a:xfrm>
            <a:off x="534869" y="1566991"/>
            <a:ext cx="6265777" cy="1159206"/>
          </a:xfrm>
          <a:prstGeom prst="rect">
            <a:avLst/>
          </a:prstGeom>
        </p:spPr>
      </p:pic>
      <p:sp>
        <p:nvSpPr>
          <p:cNvPr id="3" name="Google Shape;68;p15">
            <a:extLst>
              <a:ext uri="{FF2B5EF4-FFF2-40B4-BE49-F238E27FC236}">
                <a16:creationId xmlns:a16="http://schemas.microsoft.com/office/drawing/2014/main" id="{F866F727-A9F5-0187-1097-F085817CDBB9}"/>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4" name="TextBox 3">
            <a:extLst>
              <a:ext uri="{FF2B5EF4-FFF2-40B4-BE49-F238E27FC236}">
                <a16:creationId xmlns:a16="http://schemas.microsoft.com/office/drawing/2014/main" id="{59B82229-181A-C430-65D4-C35F506270A1}"/>
              </a:ext>
            </a:extLst>
          </p:cNvPr>
          <p:cNvSpPr txBox="1"/>
          <p:nvPr/>
        </p:nvSpPr>
        <p:spPr>
          <a:xfrm>
            <a:off x="534870" y="1168400"/>
            <a:ext cx="5967530" cy="307777"/>
          </a:xfrm>
          <a:prstGeom prst="rect">
            <a:avLst/>
          </a:prstGeom>
          <a:noFill/>
        </p:spPr>
        <p:txBody>
          <a:bodyPr wrap="square" rtlCol="0">
            <a:spAutoFit/>
          </a:bodyPr>
          <a:lstStyle/>
          <a:p>
            <a:r>
              <a:rPr lang="ru-RU" dirty="0"/>
              <a:t>Далее необходимо </a:t>
            </a:r>
            <a:r>
              <a:rPr lang="ru-RU" dirty="0" err="1"/>
              <a:t>параметризовать</a:t>
            </a:r>
            <a:r>
              <a:rPr lang="ru-RU" dirty="0"/>
              <a:t> полную структуру:</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2DFD8-3A46-AF7C-C0FF-53ECC1653C35}"/>
                  </a:ext>
                </a:extLst>
              </p:cNvPr>
              <p:cNvSpPr txBox="1"/>
              <p:nvPr/>
            </p:nvSpPr>
            <p:spPr>
              <a:xfrm>
                <a:off x="534870" y="2572308"/>
                <a:ext cx="5967530" cy="2246769"/>
              </a:xfrm>
              <a:prstGeom prst="rect">
                <a:avLst/>
              </a:prstGeom>
              <a:noFill/>
            </p:spPr>
            <p:txBody>
              <a:bodyPr wrap="square" rtlCol="0">
                <a:spAutoFit/>
              </a:bodyPr>
              <a:lstStyle/>
              <a:p>
                <a:r>
                  <a:rPr lang="ru-RU" dirty="0"/>
                  <a:t>Данных и параметров больше практически в 4 раза.</a:t>
                </a:r>
              </a:p>
              <a:p>
                <a:r>
                  <a:rPr lang="ru-RU" dirty="0"/>
                  <a:t>Тут есть несколько нюансов:</a:t>
                </a:r>
              </a:p>
              <a:p>
                <a:pPr marL="342900" indent="-342900">
                  <a:buAutoNum type="arabicPeriod"/>
                </a:pPr>
                <a:r>
                  <a:rPr lang="ru-RU" dirty="0"/>
                  <a:t>Полная структура, для которой есть экспериментальные данные, сделана из другого материала – для неё нельзя применить полученное решение.</a:t>
                </a:r>
              </a:p>
              <a:p>
                <a:pPr marL="342900" indent="-342900">
                  <a:buAutoNum type="arabicPeriod"/>
                </a:pPr>
                <a:r>
                  <a:rPr lang="ru-RU" dirty="0"/>
                  <a:t>Можно заметить, что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r>
                  <a:rPr lang="ru-RU" dirty="0"/>
                  <a:t> и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oMath>
                </a14:m>
                <a:r>
                  <a:rPr lang="en-US" dirty="0"/>
                  <a:t> </a:t>
                </a:r>
                <a:r>
                  <a:rPr lang="ru-RU" dirty="0"/>
                  <a:t>не совпадают – это одно из возможных решение, которое, тем не менее, затруднит параметризацию полной структуры в дальнейшем.</a:t>
                </a:r>
              </a:p>
              <a:p>
                <a:pPr marL="342900" indent="-342900">
                  <a:buAutoNum type="arabicPeriod"/>
                </a:pPr>
                <a:r>
                  <a:rPr lang="ru-RU" dirty="0"/>
                  <a:t>В данных по полной структуре можно заметить, что система не делает оборот на </a:t>
                </a:r>
                <a14:m>
                  <m:oMath xmlns:m="http://schemas.openxmlformats.org/officeDocument/2006/math">
                    <m:r>
                      <a:rPr lang="ru-RU" b="0" i="1" smtClean="0">
                        <a:latin typeface="Cambria Math" panose="02040503050406030204" pitchFamily="18" charset="0"/>
                      </a:rPr>
                      <m:t>2</m:t>
                    </m:r>
                    <m:r>
                      <a:rPr lang="ru-RU" b="0" i="1" smtClean="0">
                        <a:latin typeface="Cambria Math" panose="02040503050406030204" pitchFamily="18" charset="0"/>
                      </a:rPr>
                      <m:t>𝜋</m:t>
                    </m:r>
                    <m:r>
                      <a:rPr lang="en-US" b="0" i="1" smtClean="0">
                        <a:latin typeface="Cambria Math" panose="02040503050406030204" pitchFamily="18" charset="0"/>
                      </a:rPr>
                      <m:t>.</m:t>
                    </m:r>
                  </m:oMath>
                </a14:m>
                <a:endParaRPr lang="ru-RU" dirty="0"/>
              </a:p>
            </p:txBody>
          </p:sp>
        </mc:Choice>
        <mc:Fallback>
          <p:sp>
            <p:nvSpPr>
              <p:cNvPr id="5" name="TextBox 4">
                <a:extLst>
                  <a:ext uri="{FF2B5EF4-FFF2-40B4-BE49-F238E27FC236}">
                    <a16:creationId xmlns:a16="http://schemas.microsoft.com/office/drawing/2014/main" id="{0A82DFD8-3A46-AF7C-C0FF-53ECC1653C35}"/>
                  </a:ext>
                </a:extLst>
              </p:cNvPr>
              <p:cNvSpPr txBox="1">
                <a:spLocks noRot="1" noChangeAspect="1" noMove="1" noResize="1" noEditPoints="1" noAdjustHandles="1" noChangeArrowheads="1" noChangeShapeType="1" noTextEdit="1"/>
              </p:cNvSpPr>
              <p:nvPr/>
            </p:nvSpPr>
            <p:spPr>
              <a:xfrm>
                <a:off x="534870" y="2572308"/>
                <a:ext cx="5967530" cy="2246769"/>
              </a:xfrm>
              <a:prstGeom prst="rect">
                <a:avLst/>
              </a:prstGeom>
              <a:blipFill>
                <a:blip r:embed="rId4"/>
                <a:stretch>
                  <a:fillRect l="-306" t="-542" r="-919" b="-1626"/>
                </a:stretch>
              </a:blipFill>
            </p:spPr>
            <p:txBody>
              <a:bodyPr/>
              <a:lstStyle/>
              <a:p>
                <a:r>
                  <a:rPr lang="ru-RU">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4DC68440-63B7-12F4-9F2A-196C6B332553}"/>
            </a:ext>
          </a:extLst>
        </p:cNvPr>
        <p:cNvGrpSpPr/>
        <p:nvPr/>
      </p:nvGrpSpPr>
      <p:grpSpPr>
        <a:xfrm>
          <a:off x="0" y="0"/>
          <a:ext cx="0" cy="0"/>
          <a:chOff x="0" y="0"/>
          <a:chExt cx="0" cy="0"/>
        </a:xfrm>
      </p:grpSpPr>
      <p:sp>
        <p:nvSpPr>
          <p:cNvPr id="2" name="Google Shape;68;p15">
            <a:extLst>
              <a:ext uri="{FF2B5EF4-FFF2-40B4-BE49-F238E27FC236}">
                <a16:creationId xmlns:a16="http://schemas.microsoft.com/office/drawing/2014/main" id="{E7123F2D-14BC-73DC-703D-FD5FF879F4F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4" name="Picture 3">
            <a:extLst>
              <a:ext uri="{FF2B5EF4-FFF2-40B4-BE49-F238E27FC236}">
                <a16:creationId xmlns:a16="http://schemas.microsoft.com/office/drawing/2014/main" id="{5D13A3C9-41C2-FAF6-F098-1C9212B46CEF}"/>
              </a:ext>
            </a:extLst>
          </p:cNvPr>
          <p:cNvPicPr>
            <a:picLocks noChangeAspect="1"/>
          </p:cNvPicPr>
          <p:nvPr/>
        </p:nvPicPr>
        <p:blipFill>
          <a:blip r:embed="rId3"/>
          <a:stretch>
            <a:fillRect/>
          </a:stretch>
        </p:blipFill>
        <p:spPr>
          <a:xfrm>
            <a:off x="2668197" y="1270000"/>
            <a:ext cx="4680786" cy="3769421"/>
          </a:xfrm>
          <a:prstGeom prst="rect">
            <a:avLst/>
          </a:prstGeom>
        </p:spPr>
      </p:pic>
      <p:sp>
        <p:nvSpPr>
          <p:cNvPr id="7" name="Google Shape;66;p15">
            <a:extLst>
              <a:ext uri="{FF2B5EF4-FFF2-40B4-BE49-F238E27FC236}">
                <a16:creationId xmlns:a16="http://schemas.microsoft.com/office/drawing/2014/main" id="{9F701F7B-5295-D4AF-FAC8-A7808E770994}"/>
              </a:ext>
            </a:extLst>
          </p:cNvPr>
          <p:cNvSpPr txBox="1"/>
          <p:nvPr/>
        </p:nvSpPr>
        <p:spPr>
          <a:xfrm>
            <a:off x="215682" y="78602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RU" sz="3000" dirty="0">
                <a:solidFill>
                  <a:srgbClr val="073763"/>
                </a:solidFill>
                <a:latin typeface="Inter ExtraBold"/>
                <a:ea typeface="Inter ExtraBold"/>
                <a:cs typeface="Inter ExtraBold"/>
                <a:sym typeface="Inter ExtraBold"/>
              </a:rPr>
              <a:t>Данные по фазовому слою полной структуры</a:t>
            </a:r>
            <a:endParaRPr sz="1900" dirty="0">
              <a:solidFill>
                <a:srgbClr val="073763"/>
              </a:solidFill>
              <a:latin typeface="Inter ExtraBold"/>
              <a:ea typeface="Inter ExtraBold"/>
              <a:cs typeface="Inter ExtraBold"/>
              <a:sym typeface="Inter ExtraBold"/>
            </a:endParaRPr>
          </a:p>
        </p:txBody>
      </p:sp>
      <p:pic>
        <p:nvPicPr>
          <p:cNvPr id="9" name="Picture 8" descr="A red and black rectangles&#10;&#10;AI-generated content may be incorrect.">
            <a:extLst>
              <a:ext uri="{FF2B5EF4-FFF2-40B4-BE49-F238E27FC236}">
                <a16:creationId xmlns:a16="http://schemas.microsoft.com/office/drawing/2014/main" id="{4BF2FE50-C9CD-87B2-4C4A-C72A00C007B9}"/>
              </a:ext>
            </a:extLst>
          </p:cNvPr>
          <p:cNvPicPr>
            <a:picLocks noChangeAspect="1"/>
          </p:cNvPicPr>
          <p:nvPr/>
        </p:nvPicPr>
        <p:blipFill>
          <a:blip r:embed="rId4"/>
          <a:stretch>
            <a:fillRect/>
          </a:stretch>
        </p:blipFill>
        <p:spPr>
          <a:xfrm>
            <a:off x="-200534" y="1863593"/>
            <a:ext cx="2868731" cy="530732"/>
          </a:xfrm>
          <a:prstGeom prst="rect">
            <a:avLst/>
          </a:prstGeom>
        </p:spPr>
      </p:pic>
      <p:sp>
        <p:nvSpPr>
          <p:cNvPr id="10" name="Rectangle 9">
            <a:extLst>
              <a:ext uri="{FF2B5EF4-FFF2-40B4-BE49-F238E27FC236}">
                <a16:creationId xmlns:a16="http://schemas.microsoft.com/office/drawing/2014/main" id="{91749BFF-CC72-CE74-629A-61578C59AB82}"/>
              </a:ext>
            </a:extLst>
          </p:cNvPr>
          <p:cNvSpPr/>
          <p:nvPr/>
        </p:nvSpPr>
        <p:spPr>
          <a:xfrm>
            <a:off x="1656080" y="1701604"/>
            <a:ext cx="568960" cy="85471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7192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5"/>
          <p:cNvSpPr txBox="1"/>
          <p:nvPr/>
        </p:nvSpPr>
        <p:spPr>
          <a:xfrm>
            <a:off x="144966" y="1302400"/>
            <a:ext cx="7363274" cy="1918395"/>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rgbClr val="073763"/>
              </a:buClr>
              <a:buSzPts val="1400"/>
              <a:buFont typeface="Inter"/>
              <a:buChar char="●"/>
            </a:pPr>
            <a:r>
              <a:rPr lang="ru-RU" sz="1600" dirty="0">
                <a:solidFill>
                  <a:srgbClr val="073763"/>
                </a:solidFill>
                <a:latin typeface="Inter"/>
                <a:ea typeface="Inter"/>
                <a:cs typeface="Inter"/>
                <a:sym typeface="Inter"/>
              </a:rPr>
              <a:t>Была успешно реализована параметризация сложной структуры с учётом кросс-толка.</a:t>
            </a:r>
          </a:p>
          <a:p>
            <a:pPr marL="457200" lvl="0" indent="-317500" algn="l" rtl="0">
              <a:lnSpc>
                <a:spcPct val="100000"/>
              </a:lnSpc>
              <a:spcBef>
                <a:spcPts val="0"/>
              </a:spcBef>
              <a:spcAft>
                <a:spcPts val="0"/>
              </a:spcAft>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Показана применимость </a:t>
            </a:r>
            <a:r>
              <a:rPr lang="en-US" sz="1600" dirty="0">
                <a:solidFill>
                  <a:srgbClr val="073763"/>
                </a:solidFill>
                <a:latin typeface="Inter" panose="020B0604020202020204" charset="0"/>
                <a:ea typeface="Inter" panose="020B0604020202020204" charset="0"/>
                <a:cs typeface="Montserrat"/>
                <a:sym typeface="Montserrat"/>
              </a:rPr>
              <a:t>ML-</a:t>
            </a:r>
            <a:r>
              <a:rPr lang="ru-RU" sz="1600" dirty="0">
                <a:solidFill>
                  <a:srgbClr val="073763"/>
                </a:solidFill>
                <a:latin typeface="Inter" panose="020B0604020202020204" charset="0"/>
                <a:ea typeface="Inter" panose="020B0604020202020204" charset="0"/>
                <a:cs typeface="Montserrat"/>
                <a:sym typeface="Montserrat"/>
              </a:rPr>
              <a:t>оптимизации для настройки целевой системы. Метрика </a:t>
            </a:r>
            <a:r>
              <a:rPr lang="en-US" sz="1600" dirty="0">
                <a:solidFill>
                  <a:srgbClr val="073763"/>
                </a:solidFill>
                <a:latin typeface="Inter" panose="020B0604020202020204" charset="0"/>
                <a:ea typeface="Inter" panose="020B0604020202020204" charset="0"/>
                <a:cs typeface="Montserrat"/>
                <a:sym typeface="Montserrat"/>
              </a:rPr>
              <a:t>TAE </a:t>
            </a:r>
            <a:r>
              <a:rPr lang="ru-RU" sz="1600" dirty="0">
                <a:solidFill>
                  <a:srgbClr val="073763"/>
                </a:solidFill>
                <a:latin typeface="Inter" panose="020B0604020202020204" charset="0"/>
                <a:ea typeface="Inter" panose="020B0604020202020204" charset="0"/>
                <a:cs typeface="Montserrat"/>
                <a:sym typeface="Montserrat"/>
              </a:rPr>
              <a:t>показала значение 78 (при инициализации случайными параметрами </a:t>
            </a:r>
            <a:r>
              <a:rPr lang="en-US" sz="1600" dirty="0">
                <a:solidFill>
                  <a:srgbClr val="073763"/>
                </a:solidFill>
                <a:latin typeface="Inter" panose="020B0604020202020204" charset="0"/>
                <a:ea typeface="Inter" panose="020B0604020202020204" charset="0"/>
                <a:cs typeface="Montserrat"/>
                <a:sym typeface="Montserrat"/>
              </a:rPr>
              <a:t>~920).</a:t>
            </a:r>
          </a:p>
          <a:p>
            <a:pPr marL="457200" lvl="0" indent="-317500">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Проведена экспериментальная </a:t>
            </a:r>
            <a:r>
              <a:rPr lang="ru-RU" sz="1600" dirty="0" err="1">
                <a:solidFill>
                  <a:srgbClr val="073763"/>
                </a:solidFill>
                <a:latin typeface="Inter" panose="020B0604020202020204" charset="0"/>
                <a:ea typeface="Inter" panose="020B0604020202020204" charset="0"/>
                <a:cs typeface="Montserrat"/>
                <a:sym typeface="Montserrat"/>
              </a:rPr>
              <a:t>характеризация</a:t>
            </a:r>
            <a:r>
              <a:rPr lang="ru-RU" sz="1600" dirty="0">
                <a:solidFill>
                  <a:srgbClr val="073763"/>
                </a:solidFill>
                <a:latin typeface="Inter" panose="020B0604020202020204" charset="0"/>
                <a:ea typeface="Inter" panose="020B0604020202020204" charset="0"/>
                <a:cs typeface="Montserrat"/>
                <a:sym typeface="Montserrat"/>
              </a:rPr>
              <a:t> интегрально-оптической структуры 4х4 на нитриде кремния</a:t>
            </a:r>
            <a:r>
              <a:rPr lang="en-US" sz="1600" dirty="0">
                <a:solidFill>
                  <a:srgbClr val="073763"/>
                </a:solidFill>
                <a:latin typeface="Inter" panose="020B0604020202020204" charset="0"/>
                <a:ea typeface="Inter" panose="020B0604020202020204" charset="0"/>
                <a:cs typeface="Montserrat"/>
                <a:sym typeface="Montserrat"/>
              </a:rPr>
              <a:t>, </a:t>
            </a:r>
            <a:r>
              <a:rPr lang="ru-RU" sz="1600" dirty="0">
                <a:solidFill>
                  <a:srgbClr val="073763"/>
                </a:solidFill>
                <a:latin typeface="Inter" panose="020B0604020202020204" charset="0"/>
                <a:ea typeface="Inter" panose="020B0604020202020204" charset="0"/>
                <a:cs typeface="Montserrat"/>
                <a:sym typeface="Montserrat"/>
              </a:rPr>
              <a:t>базовыми элементами которой выступили четырехканальные </a:t>
            </a:r>
            <a:r>
              <a:rPr lang="en-US" sz="1600" dirty="0">
                <a:solidFill>
                  <a:srgbClr val="073763"/>
                </a:solidFill>
                <a:latin typeface="Inter" panose="020B0604020202020204" charset="0"/>
                <a:ea typeface="Inter" panose="020B0604020202020204" charset="0"/>
                <a:cs typeface="Montserrat"/>
                <a:sym typeface="Montserrat"/>
              </a:rPr>
              <a:t>MMI </a:t>
            </a:r>
            <a:r>
              <a:rPr lang="ru-RU" sz="1600" dirty="0">
                <a:solidFill>
                  <a:srgbClr val="073763"/>
                </a:solidFill>
                <a:latin typeface="Inter" panose="020B0604020202020204" charset="0"/>
                <a:ea typeface="Inter" panose="020B0604020202020204" charset="0"/>
                <a:cs typeface="Montserrat"/>
                <a:sym typeface="Montserrat"/>
              </a:rPr>
              <a:t>и фазовращатели.</a:t>
            </a:r>
          </a:p>
          <a:p>
            <a:pPr marL="457200" lvl="0" indent="-317500">
              <a:buClr>
                <a:srgbClr val="073763"/>
              </a:buClr>
              <a:buSzPts val="1400"/>
              <a:buFont typeface="Inter"/>
              <a:buChar char="●"/>
            </a:pPr>
            <a:r>
              <a:rPr lang="ru-RU" sz="1600" dirty="0">
                <a:solidFill>
                  <a:srgbClr val="073763"/>
                </a:solidFill>
                <a:latin typeface="Inter" panose="020B0604020202020204" charset="0"/>
                <a:ea typeface="Inter" panose="020B0604020202020204" charset="0"/>
                <a:cs typeface="Montserrat"/>
                <a:sym typeface="Montserrat"/>
              </a:rPr>
              <a:t>Результаты подтверждают работоспособность схемы и задают основу для масштабирования и замкнутого управления подобной схемой. </a:t>
            </a:r>
            <a:endParaRPr sz="1600" dirty="0">
              <a:solidFill>
                <a:srgbClr val="073763"/>
              </a:solidFill>
              <a:latin typeface="Inter" panose="020B0604020202020204" charset="0"/>
              <a:ea typeface="Inter" panose="020B0604020202020204" charset="0"/>
              <a:cs typeface="Montserrat"/>
              <a:sym typeface="Montserrat"/>
            </a:endParaRPr>
          </a:p>
          <a:p>
            <a:pPr marL="0" lvl="0" indent="0" algn="ctr" rtl="0">
              <a:spcBef>
                <a:spcPts val="360"/>
              </a:spcBef>
              <a:spcAft>
                <a:spcPts val="0"/>
              </a:spcAft>
              <a:buNone/>
            </a:pPr>
            <a:endParaRPr sz="2800" dirty="0">
              <a:solidFill>
                <a:srgbClr val="073763"/>
              </a:solidFill>
              <a:latin typeface="Montserrat"/>
              <a:ea typeface="Montserrat"/>
              <a:cs typeface="Montserrat"/>
              <a:sym typeface="Montserrat"/>
            </a:endParaRPr>
          </a:p>
        </p:txBody>
      </p:sp>
      <p:sp>
        <p:nvSpPr>
          <p:cNvPr id="146" name="Google Shape;146;p25"/>
          <p:cNvSpPr txBox="1"/>
          <p:nvPr/>
        </p:nvSpPr>
        <p:spPr>
          <a:xfrm>
            <a:off x="270000" y="613300"/>
            <a:ext cx="8604300" cy="689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3000">
                <a:solidFill>
                  <a:srgbClr val="073763"/>
                </a:solidFill>
                <a:latin typeface="Inter ExtraBold"/>
                <a:ea typeface="Inter ExtraBold"/>
                <a:cs typeface="Inter ExtraBold"/>
                <a:sym typeface="Inter ExtraBold"/>
              </a:rPr>
              <a:t>Заключение</a:t>
            </a:r>
            <a:endParaRPr sz="3000">
              <a:latin typeface="Montserrat ExtraBold"/>
              <a:ea typeface="Montserrat ExtraBold"/>
              <a:cs typeface="Montserrat ExtraBold"/>
              <a:sym typeface="Montserrat ExtraBold"/>
            </a:endParaRPr>
          </a:p>
        </p:txBody>
      </p:sp>
      <p:sp>
        <p:nvSpPr>
          <p:cNvPr id="2" name="Google Shape;68;p15">
            <a:extLst>
              <a:ext uri="{FF2B5EF4-FFF2-40B4-BE49-F238E27FC236}">
                <a16:creationId xmlns:a16="http://schemas.microsoft.com/office/drawing/2014/main" id="{B49CCEC4-8755-9606-0F2B-B4EABAA0ECF2}"/>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line&#10;&#10;AI-generated content may be incorrect.">
            <a:extLst>
              <a:ext uri="{FF2B5EF4-FFF2-40B4-BE49-F238E27FC236}">
                <a16:creationId xmlns:a16="http://schemas.microsoft.com/office/drawing/2014/main" id="{F7797FAC-4ACF-4950-4DCF-4F47DFB7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26" y="1049020"/>
            <a:ext cx="5822430" cy="1600438"/>
          </a:xfrm>
          <a:prstGeom prst="rect">
            <a:avLst/>
          </a:prstGeom>
        </p:spPr>
      </p:pic>
      <p:pic>
        <p:nvPicPr>
          <p:cNvPr id="3" name="Picture 2">
            <a:extLst>
              <a:ext uri="{FF2B5EF4-FFF2-40B4-BE49-F238E27FC236}">
                <a16:creationId xmlns:a16="http://schemas.microsoft.com/office/drawing/2014/main" id="{86633913-84CF-8961-0A8E-71CE428CED9E}"/>
              </a:ext>
            </a:extLst>
          </p:cNvPr>
          <p:cNvPicPr>
            <a:picLocks noChangeAspect="1"/>
          </p:cNvPicPr>
          <p:nvPr/>
        </p:nvPicPr>
        <p:blipFill>
          <a:blip r:embed="rId3"/>
          <a:stretch>
            <a:fillRect/>
          </a:stretch>
        </p:blipFill>
        <p:spPr>
          <a:xfrm>
            <a:off x="4371288" y="2946207"/>
            <a:ext cx="2041374" cy="1148273"/>
          </a:xfrm>
          <a:prstGeom prst="rect">
            <a:avLst/>
          </a:prstGeom>
        </p:spPr>
      </p:pic>
      <p:sp>
        <p:nvSpPr>
          <p:cNvPr id="4" name="TextBox 3">
            <a:extLst>
              <a:ext uri="{FF2B5EF4-FFF2-40B4-BE49-F238E27FC236}">
                <a16:creationId xmlns:a16="http://schemas.microsoft.com/office/drawing/2014/main" id="{66E1E562-0BAB-723D-AE17-A37CB55E5266}"/>
              </a:ext>
            </a:extLst>
          </p:cNvPr>
          <p:cNvSpPr txBox="1"/>
          <p:nvPr/>
        </p:nvSpPr>
        <p:spPr>
          <a:xfrm>
            <a:off x="6065520" y="1049020"/>
            <a:ext cx="1817624" cy="1600438"/>
          </a:xfrm>
          <a:prstGeom prst="rect">
            <a:avLst/>
          </a:prstGeom>
          <a:noFill/>
        </p:spPr>
        <p:txBody>
          <a:bodyPr wrap="square" rtlCol="0">
            <a:spAutoFit/>
          </a:bodyPr>
          <a:lstStyle/>
          <a:p>
            <a:r>
              <a:rPr lang="ru-RU" dirty="0"/>
              <a:t>Произведена </a:t>
            </a:r>
            <a:r>
              <a:rPr lang="ru-RU" dirty="0" err="1"/>
              <a:t>характеризация</a:t>
            </a:r>
            <a:r>
              <a:rPr lang="ru-RU" dirty="0"/>
              <a:t> чипов </a:t>
            </a:r>
            <a:r>
              <a:rPr lang="en-US" dirty="0" err="1"/>
              <a:t>Legintec</a:t>
            </a:r>
            <a:r>
              <a:rPr lang="en-US" dirty="0"/>
              <a:t> </a:t>
            </a:r>
            <a:r>
              <a:rPr lang="ru-RU" dirty="0"/>
              <a:t>с рассматриваемой структурой на основе нитрида кремния.</a:t>
            </a:r>
          </a:p>
        </p:txBody>
      </p:sp>
      <p:pic>
        <p:nvPicPr>
          <p:cNvPr id="5" name="Picture 4">
            <a:extLst>
              <a:ext uri="{FF2B5EF4-FFF2-40B4-BE49-F238E27FC236}">
                <a16:creationId xmlns:a16="http://schemas.microsoft.com/office/drawing/2014/main" id="{16892897-80ED-E375-C361-CB21EA94FCF2}"/>
              </a:ext>
            </a:extLst>
          </p:cNvPr>
          <p:cNvPicPr>
            <a:picLocks noChangeAspect="1"/>
          </p:cNvPicPr>
          <p:nvPr/>
        </p:nvPicPr>
        <p:blipFill>
          <a:blip r:embed="rId4"/>
          <a:srcRect l="13538" t="-1904" r="14218" b="26531"/>
          <a:stretch/>
        </p:blipFill>
        <p:spPr>
          <a:xfrm>
            <a:off x="1439504" y="2821894"/>
            <a:ext cx="1626337" cy="1272586"/>
          </a:xfrm>
          <a:prstGeom prst="rect">
            <a:avLst/>
          </a:prstGeom>
        </p:spPr>
      </p:pic>
      <p:sp>
        <p:nvSpPr>
          <p:cNvPr id="6" name="Google Shape;68;p15">
            <a:extLst>
              <a:ext uri="{FF2B5EF4-FFF2-40B4-BE49-F238E27FC236}">
                <a16:creationId xmlns:a16="http://schemas.microsoft.com/office/drawing/2014/main" id="{C38AF315-2F34-8EB8-4142-89B4D2673B06}"/>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399939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C5907-BD73-0105-E0E2-8E676C6DFDA1}"/>
              </a:ext>
            </a:extLst>
          </p:cNvPr>
          <p:cNvPicPr>
            <a:picLocks noChangeAspect="1"/>
          </p:cNvPicPr>
          <p:nvPr/>
        </p:nvPicPr>
        <p:blipFill>
          <a:blip r:embed="rId2"/>
          <a:srcRect t="7678"/>
          <a:stretch>
            <a:fillRect/>
          </a:stretch>
        </p:blipFill>
        <p:spPr>
          <a:xfrm>
            <a:off x="660399" y="1116382"/>
            <a:ext cx="5749543" cy="3694936"/>
          </a:xfrm>
          <a:prstGeom prst="rect">
            <a:avLst/>
          </a:prstGeom>
        </p:spPr>
      </p:pic>
      <p:sp>
        <p:nvSpPr>
          <p:cNvPr id="3" name="Google Shape;68;p15">
            <a:extLst>
              <a:ext uri="{FF2B5EF4-FFF2-40B4-BE49-F238E27FC236}">
                <a16:creationId xmlns:a16="http://schemas.microsoft.com/office/drawing/2014/main" id="{C8731B8E-7616-E3D0-1003-C64A34E387B1}"/>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2826537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24BAF1B-6A04-A9CB-F7D3-0A1A785208ED}"/>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8640AF2-1376-207C-F86F-16DA54F8EC8D}"/>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Содержание</a:t>
            </a:r>
            <a:endParaRPr sz="1900" dirty="0">
              <a:solidFill>
                <a:srgbClr val="073763"/>
              </a:solidFill>
              <a:latin typeface="Inter ExtraBold"/>
              <a:ea typeface="Inter ExtraBold"/>
              <a:cs typeface="Inter ExtraBold"/>
              <a:sym typeface="Inter ExtraBold"/>
            </a:endParaRPr>
          </a:p>
        </p:txBody>
      </p:sp>
      <p:sp>
        <p:nvSpPr>
          <p:cNvPr id="68" name="Google Shape;68;p15">
            <a:extLst>
              <a:ext uri="{FF2B5EF4-FFF2-40B4-BE49-F238E27FC236}">
                <a16:creationId xmlns:a16="http://schemas.microsoft.com/office/drawing/2014/main" id="{E00A4381-A4DE-BAC2-741D-0297E4FFC401}"/>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3" name="TextBox 2">
            <a:extLst>
              <a:ext uri="{FF2B5EF4-FFF2-40B4-BE49-F238E27FC236}">
                <a16:creationId xmlns:a16="http://schemas.microsoft.com/office/drawing/2014/main" id="{B40332FC-99E1-DD56-656C-C65658EF621B}"/>
              </a:ext>
            </a:extLst>
          </p:cNvPr>
          <p:cNvSpPr txBox="1"/>
          <p:nvPr/>
        </p:nvSpPr>
        <p:spPr>
          <a:xfrm>
            <a:off x="270000" y="1273840"/>
            <a:ext cx="6878320" cy="4401205"/>
          </a:xfrm>
          <a:prstGeom prst="rect">
            <a:avLst/>
          </a:prstGeom>
          <a:noFill/>
        </p:spPr>
        <p:txBody>
          <a:bodyPr wrap="square" rtlCol="0">
            <a:spAutoFit/>
          </a:bodyPr>
          <a:lstStyle/>
          <a:p>
            <a:pPr marL="285750" indent="-285750">
              <a:buFont typeface="Arial" panose="020B0604020202020204" pitchFamily="34" charset="0"/>
              <a:buChar char="•"/>
            </a:pPr>
            <a:r>
              <a:rPr lang="ru-RU" sz="2000" dirty="0">
                <a:latin typeface="Inter" panose="020B0604020202020204" charset="0"/>
                <a:ea typeface="Inter" panose="020B0604020202020204" charset="0"/>
              </a:rPr>
              <a:t>Введение</a:t>
            </a:r>
          </a:p>
          <a:p>
            <a:r>
              <a:rPr lang="ru-RU" sz="2000" dirty="0">
                <a:latin typeface="Inter" panose="020B0604020202020204" charset="0"/>
                <a:ea typeface="Inter" panose="020B0604020202020204" charset="0"/>
              </a:rPr>
              <a:t>	Мотивация работы</a:t>
            </a:r>
          </a:p>
          <a:p>
            <a:r>
              <a:rPr lang="ru-RU" sz="2000" dirty="0">
                <a:latin typeface="Inter" panose="020B0604020202020204" charset="0"/>
                <a:ea typeface="Inter" panose="020B0604020202020204" charset="0"/>
              </a:rPr>
              <a:t>	Целевая структура</a:t>
            </a:r>
          </a:p>
          <a:p>
            <a:r>
              <a:rPr lang="ru-RU" sz="2000" dirty="0">
                <a:latin typeface="Inter" panose="020B0604020202020204" charset="0"/>
                <a:ea typeface="Inter" panose="020B0604020202020204" charset="0"/>
              </a:rPr>
              <a:t>	Постановка задачи</a:t>
            </a:r>
          </a:p>
          <a:p>
            <a:endParaRPr lang="ru-RU" sz="2000" dirty="0">
              <a:latin typeface="Inter" panose="020B0604020202020204" charset="0"/>
              <a:ea typeface="Inter" panose="020B0604020202020204" charset="0"/>
            </a:endParaRPr>
          </a:p>
          <a:p>
            <a:pPr marL="342900" indent="-342900">
              <a:buFont typeface="Arial" panose="020B0604020202020204" pitchFamily="34" charset="0"/>
              <a:buChar char="•"/>
            </a:pPr>
            <a:r>
              <a:rPr lang="ru-RU" sz="2000" dirty="0">
                <a:latin typeface="Inter" panose="020B0604020202020204" charset="0"/>
                <a:ea typeface="Inter" panose="020B0604020202020204" charset="0"/>
              </a:rPr>
              <a:t>Рассмотрение одного элемента</a:t>
            </a:r>
          </a:p>
          <a:p>
            <a:pPr lvl="1"/>
            <a:r>
              <a:rPr lang="ru-RU" sz="2000" dirty="0">
                <a:latin typeface="Inter" panose="020B0604020202020204" charset="0"/>
                <a:ea typeface="Inter" panose="020B0604020202020204" charset="0"/>
              </a:rPr>
              <a:t>	Параметризация единичного слоя</a:t>
            </a:r>
          </a:p>
          <a:p>
            <a:pPr lvl="1"/>
            <a:endParaRPr lang="ru-RU" sz="2000" dirty="0">
              <a:latin typeface="Inter" panose="020B0604020202020204" charset="0"/>
              <a:ea typeface="Inter" panose="020B0604020202020204" charset="0"/>
            </a:endParaRPr>
          </a:p>
          <a:p>
            <a:pPr marL="342900" lvl="1" indent="-342900">
              <a:buFont typeface="Arial" panose="020B0604020202020204" pitchFamily="34" charset="0"/>
              <a:buChar char="•"/>
            </a:pPr>
            <a:r>
              <a:rPr lang="ru-RU" sz="2000" dirty="0">
                <a:latin typeface="Inter" panose="020B0604020202020204" charset="0"/>
                <a:ea typeface="Inter" panose="020B0604020202020204" charset="0"/>
              </a:rPr>
              <a:t>План и экспериментальные данные для полной структуры </a:t>
            </a:r>
          </a:p>
          <a:p>
            <a:pPr marL="342900" lvl="1" indent="-342900">
              <a:buFont typeface="Arial" panose="020B0604020202020204" pitchFamily="34" charset="0"/>
              <a:buChar char="•"/>
            </a:pPr>
            <a:endParaRPr lang="ru-RU" sz="2000" dirty="0">
              <a:latin typeface="Inter" panose="020B0604020202020204" charset="0"/>
              <a:ea typeface="Inter" panose="020B0604020202020204" charset="0"/>
            </a:endParaRPr>
          </a:p>
          <a:p>
            <a:pPr marL="342900" lvl="1" indent="-342900">
              <a:buFont typeface="Arial" panose="020B0604020202020204" pitchFamily="34" charset="0"/>
              <a:buChar char="•"/>
            </a:pPr>
            <a:r>
              <a:rPr lang="ru-RU" sz="2000" dirty="0">
                <a:latin typeface="Inter" panose="020B0604020202020204" charset="0"/>
                <a:ea typeface="Inter" panose="020B0604020202020204" charset="0"/>
              </a:rPr>
              <a:t>Заключение</a:t>
            </a:r>
          </a:p>
          <a:p>
            <a:r>
              <a:rPr lang="ru-RU" sz="2000" dirty="0">
                <a:latin typeface="Inter" panose="020B0604020202020204" charset="0"/>
                <a:ea typeface="Inter" panose="020B0604020202020204" charset="0"/>
              </a:rPr>
              <a:t>	</a:t>
            </a:r>
          </a:p>
          <a:p>
            <a:pPr marL="285750" lvl="3" indent="-285750">
              <a:buFont typeface="Arial" panose="020B0604020202020204" pitchFamily="34" charset="0"/>
              <a:buChar char="•"/>
            </a:pPr>
            <a:endParaRPr lang="ru-RU" sz="2000" dirty="0">
              <a:latin typeface="Inter" panose="020B0604020202020204" charset="0"/>
              <a:ea typeface="Inter" panose="020B0604020202020204" charset="0"/>
            </a:endParaRPr>
          </a:p>
        </p:txBody>
      </p:sp>
    </p:spTree>
    <p:extLst>
      <p:ext uri="{BB962C8B-B14F-4D97-AF65-F5344CB8AC3E}">
        <p14:creationId xmlns:p14="http://schemas.microsoft.com/office/powerpoint/2010/main" val="169211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7F5A-53F9-6DB0-8CE1-5C5048246EAC}"/>
              </a:ext>
            </a:extLst>
          </p:cNvPr>
          <p:cNvSpPr>
            <a:spLocks noGrp="1"/>
          </p:cNvSpPr>
          <p:nvPr>
            <p:ph type="title"/>
          </p:nvPr>
        </p:nvSpPr>
        <p:spPr/>
        <p:txBody>
          <a:bodyPr/>
          <a:lstStyle/>
          <a:p>
            <a:r>
              <a:rPr lang="ru-RU" dirty="0"/>
              <a:t>Введение</a:t>
            </a:r>
          </a:p>
        </p:txBody>
      </p:sp>
      <p:sp>
        <p:nvSpPr>
          <p:cNvPr id="3" name="Google Shape;68;p15">
            <a:extLst>
              <a:ext uri="{FF2B5EF4-FFF2-40B4-BE49-F238E27FC236}">
                <a16:creationId xmlns:a16="http://schemas.microsoft.com/office/drawing/2014/main" id="{BC44DECC-2BA4-AB2A-525E-1B67443F423B}"/>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322582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8" name="Picture 4" descr="Silicon Wafer Basic and Common Sizes">
            <a:extLst>
              <a:ext uri="{FF2B5EF4-FFF2-40B4-BE49-F238E27FC236}">
                <a16:creationId xmlns:a16="http://schemas.microsoft.com/office/drawing/2014/main" id="{22F26A33-2BCC-979E-61E3-9D472F780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0" y="1302400"/>
            <a:ext cx="2739247" cy="182766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8;p15">
            <a:extLst>
              <a:ext uri="{FF2B5EF4-FFF2-40B4-BE49-F238E27FC236}">
                <a16:creationId xmlns:a16="http://schemas.microsoft.com/office/drawing/2014/main" id="{D7B1C70C-32C7-3D6E-50B1-A10A0F28815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2" name="Google Shape;66;p15">
            <a:extLst>
              <a:ext uri="{FF2B5EF4-FFF2-40B4-BE49-F238E27FC236}">
                <a16:creationId xmlns:a16="http://schemas.microsoft.com/office/drawing/2014/main" id="{F87791C7-B780-D35B-08A1-EF52C9B5FE49}"/>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Мотивация</a:t>
            </a:r>
            <a:endParaRPr sz="1900" dirty="0">
              <a:solidFill>
                <a:srgbClr val="073763"/>
              </a:solidFill>
              <a:latin typeface="Inter ExtraBold"/>
              <a:ea typeface="Inter ExtraBold"/>
              <a:cs typeface="Inter ExtraBold"/>
              <a:sym typeface="Inter ExtraBold"/>
            </a:endParaRPr>
          </a:p>
        </p:txBody>
      </p:sp>
      <p:sp>
        <p:nvSpPr>
          <p:cNvPr id="15" name="TextBox 14">
            <a:extLst>
              <a:ext uri="{FF2B5EF4-FFF2-40B4-BE49-F238E27FC236}">
                <a16:creationId xmlns:a16="http://schemas.microsoft.com/office/drawing/2014/main" id="{3DD69DCB-D5A9-98BF-9B57-30FCFB22FCBF}"/>
              </a:ext>
            </a:extLst>
          </p:cNvPr>
          <p:cNvSpPr txBox="1"/>
          <p:nvPr/>
        </p:nvSpPr>
        <p:spPr>
          <a:xfrm>
            <a:off x="723247" y="4768057"/>
            <a:ext cx="4572000" cy="230832"/>
          </a:xfrm>
          <a:prstGeom prst="rect">
            <a:avLst/>
          </a:prstGeom>
          <a:noFill/>
        </p:spPr>
        <p:txBody>
          <a:bodyPr wrap="square">
            <a:spAutoFit/>
          </a:bodyPr>
          <a:lstStyle/>
          <a:p>
            <a:r>
              <a:rPr lang="en-US" sz="900" b="0" i="0" dirty="0">
                <a:solidFill>
                  <a:srgbClr val="222222"/>
                </a:solidFill>
                <a:effectLst/>
                <a:latin typeface="Inter" panose="020B0604020202020204" charset="0"/>
                <a:ea typeface="Inter" panose="020B0604020202020204" charset="0"/>
              </a:rPr>
              <a:t>Brown, Tom, et al. </a:t>
            </a:r>
            <a:r>
              <a:rPr lang="en-US" sz="900" i="1" dirty="0">
                <a:solidFill>
                  <a:srgbClr val="222222"/>
                </a:solidFill>
                <a:effectLst/>
                <a:latin typeface="Inter" panose="020B0604020202020204" charset="0"/>
                <a:ea typeface="Inter" panose="020B0604020202020204" charset="0"/>
              </a:rPr>
              <a:t>Advances in neural information processing systems</a:t>
            </a:r>
            <a:r>
              <a:rPr lang="en-US" sz="900" i="1" dirty="0">
                <a:solidFill>
                  <a:srgbClr val="222222"/>
                </a:solidFill>
                <a:latin typeface="Inter" panose="020B0604020202020204" charset="0"/>
                <a:ea typeface="Inter" panose="020B0604020202020204" charset="0"/>
              </a:rPr>
              <a:t> </a:t>
            </a:r>
            <a:r>
              <a:rPr lang="en-US" sz="900" b="0" i="0" dirty="0">
                <a:solidFill>
                  <a:srgbClr val="222222"/>
                </a:solidFill>
                <a:effectLst/>
                <a:latin typeface="Inter" panose="020B0604020202020204" charset="0"/>
                <a:ea typeface="Inter" panose="020B0604020202020204" charset="0"/>
              </a:rPr>
              <a:t>(2020)</a:t>
            </a:r>
            <a:endParaRPr lang="ru-RU" sz="900" dirty="0">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B3049F2B-FE19-966A-A147-569B2DBD1DA6}"/>
              </a:ext>
            </a:extLst>
          </p:cNvPr>
          <p:cNvSpPr txBox="1"/>
          <p:nvPr/>
        </p:nvSpPr>
        <p:spPr>
          <a:xfrm>
            <a:off x="3638753" y="1142898"/>
            <a:ext cx="3508917" cy="1815882"/>
          </a:xfrm>
          <a:prstGeom prst="rect">
            <a:avLst/>
          </a:prstGeom>
          <a:noFill/>
        </p:spPr>
        <p:txBody>
          <a:bodyPr wrap="square" rtlCol="0">
            <a:spAutoFit/>
          </a:bodyPr>
          <a:lstStyle/>
          <a:p>
            <a:r>
              <a:rPr lang="ru-RU" dirty="0"/>
              <a:t>Основные проблемы, связанные с использованием вычислителей на основе полупроводников для нейронных сетей:</a:t>
            </a:r>
          </a:p>
          <a:p>
            <a:endParaRPr lang="ru-RU" dirty="0"/>
          </a:p>
          <a:p>
            <a:pPr marL="342900" indent="-342900">
              <a:buAutoNum type="arabicPeriod"/>
            </a:pPr>
            <a:r>
              <a:rPr lang="ru-RU" dirty="0"/>
              <a:t>Вычислительные мощности и стоимость их использования</a:t>
            </a:r>
          </a:p>
          <a:p>
            <a:pPr marL="342900" indent="-342900">
              <a:buAutoNum type="arabicPeriod"/>
            </a:pPr>
            <a:r>
              <a:rPr lang="ru-RU" dirty="0"/>
              <a:t>Закон Мура</a:t>
            </a:r>
          </a:p>
        </p:txBody>
      </p:sp>
      <p:pic>
        <p:nvPicPr>
          <p:cNvPr id="1030" name="Picture 6" descr="Немного о «законе Мура» / Хабр">
            <a:extLst>
              <a:ext uri="{FF2B5EF4-FFF2-40B4-BE49-F238E27FC236}">
                <a16:creationId xmlns:a16="http://schemas.microsoft.com/office/drawing/2014/main" id="{2586A3AD-A215-0D88-0E4F-4F643F243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305" y="2799934"/>
            <a:ext cx="2155117" cy="20134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3991720C-B276-B5F3-C568-6E1CE287C23F}"/>
                  </a:ext>
                </a:extLst>
              </p:cNvPr>
              <p:cNvGraphicFramePr>
                <a:graphicFrameLocks noGrp="1"/>
              </p:cNvGraphicFramePr>
              <p:nvPr>
                <p:extLst>
                  <p:ext uri="{D42A27DB-BD31-4B8C-83A1-F6EECF244321}">
                    <p14:modId xmlns:p14="http://schemas.microsoft.com/office/powerpoint/2010/main" val="1208359309"/>
                  </p:ext>
                </p:extLst>
              </p:nvPr>
            </p:nvGraphicFramePr>
            <p:xfrm>
              <a:off x="270000" y="3171220"/>
              <a:ext cx="5113020" cy="1539240"/>
            </p:xfrm>
            <a:graphic>
              <a:graphicData uri="http://schemas.openxmlformats.org/drawingml/2006/table">
                <a:tbl>
                  <a:tblPr>
                    <a:effectLst/>
                    <a:tableStyleId>{284E427A-3D55-4303-BF80-6455036E1DE7}</a:tableStyleId>
                  </a:tblPr>
                  <a:tblGrid>
                    <a:gridCol w="1278255">
                      <a:extLst>
                        <a:ext uri="{9D8B030D-6E8A-4147-A177-3AD203B41FA5}">
                          <a16:colId xmlns:a16="http://schemas.microsoft.com/office/drawing/2014/main" val="3998386644"/>
                        </a:ext>
                      </a:extLst>
                    </a:gridCol>
                    <a:gridCol w="1278255">
                      <a:extLst>
                        <a:ext uri="{9D8B030D-6E8A-4147-A177-3AD203B41FA5}">
                          <a16:colId xmlns:a16="http://schemas.microsoft.com/office/drawing/2014/main" val="2504720387"/>
                        </a:ext>
                      </a:extLst>
                    </a:gridCol>
                    <a:gridCol w="1278255">
                      <a:extLst>
                        <a:ext uri="{9D8B030D-6E8A-4147-A177-3AD203B41FA5}">
                          <a16:colId xmlns:a16="http://schemas.microsoft.com/office/drawing/2014/main" val="1879191908"/>
                        </a:ext>
                      </a:extLst>
                    </a:gridCol>
                    <a:gridCol w="1278255">
                      <a:extLst>
                        <a:ext uri="{9D8B030D-6E8A-4147-A177-3AD203B41FA5}">
                          <a16:colId xmlns:a16="http://schemas.microsoft.com/office/drawing/2014/main" val="1375610309"/>
                        </a:ext>
                      </a:extLst>
                    </a:gridCol>
                  </a:tblGrid>
                  <a:tr h="0">
                    <a:tc>
                      <a:txBody>
                        <a:bodyPr/>
                        <a:lstStyle/>
                        <a:p>
                          <a:pPr>
                            <a:buNone/>
                          </a:pPr>
                          <a:r>
                            <a:rPr lang="en-US" sz="1100" b="1" dirty="0"/>
                            <a:t>Model</a:t>
                          </a:r>
                        </a:p>
                      </a:txBody>
                      <a:tcPr anchor="ctr"/>
                    </a:tc>
                    <a:tc>
                      <a:txBody>
                        <a:bodyPr/>
                        <a:lstStyle/>
                        <a:p>
                          <a:pPr>
                            <a:buNone/>
                          </a:pPr>
                          <a:r>
                            <a:rPr lang="en-US" sz="1100" b="1" dirty="0"/>
                            <a:t>Params</a:t>
                          </a:r>
                        </a:p>
                      </a:txBody>
                      <a:tcPr anchor="ctr"/>
                    </a:tc>
                    <a:tc>
                      <a:txBody>
                        <a:bodyPr/>
                        <a:lstStyle/>
                        <a:p>
                          <a:pPr>
                            <a:buNone/>
                          </a:pPr>
                          <a14:m>
                            <m:oMath xmlns:m="http://schemas.openxmlformats.org/officeDocument/2006/math">
                              <m:r>
                                <a:rPr lang="en-US" sz="1100" b="1" i="1"/>
                                <m:t>𝐂</m:t>
                              </m:r>
                            </m:oMath>
                          </a14:m>
                          <a:r>
                            <a:rPr lang="en-US" sz="1100" b="1" dirty="0"/>
                            <a:t>[PF/s-days]</a:t>
                          </a:r>
                        </a:p>
                      </a:txBody>
                      <a:tcPr anchor="ctr"/>
                    </a:tc>
                    <a:tc>
                      <a:txBody>
                        <a:bodyPr/>
                        <a:lstStyle/>
                        <a:p>
                          <a:pPr>
                            <a:buNone/>
                          </a:pPr>
                          <a:r>
                            <a:rPr lang="en-US" sz="1100" b="1"/>
                            <a:t>GPUs for 30-day run</a:t>
                          </a:r>
                          <a:endParaRPr lang="en-US" sz="1100"/>
                        </a:p>
                      </a:txBody>
                      <a:tcPr anchor="ctr"/>
                    </a:tc>
                    <a:extLst>
                      <a:ext uri="{0D108BD9-81ED-4DB2-BD59-A6C34878D82A}">
                        <a16:rowId xmlns:a16="http://schemas.microsoft.com/office/drawing/2014/main" val="165167859"/>
                      </a:ext>
                    </a:extLst>
                  </a:tr>
                  <a:tr h="0">
                    <a:tc>
                      <a:txBody>
                        <a:bodyPr/>
                        <a:lstStyle/>
                        <a:p>
                          <a:pPr>
                            <a:buNone/>
                          </a:pPr>
                          <a:r>
                            <a:rPr lang="en-US" sz="1100"/>
                            <a:t>GPT-3 3B</a:t>
                          </a:r>
                        </a:p>
                      </a:txBody>
                      <a:tcPr anchor="ctr"/>
                    </a:tc>
                    <a:tc>
                      <a:txBody>
                        <a:bodyPr/>
                        <a:lstStyle/>
                        <a:p>
                          <a:pPr>
                            <a:buNone/>
                          </a:pPr>
                          <a:r>
                            <a:rPr lang="en-US" sz="1100" dirty="0"/>
                            <a:t>3B</a:t>
                          </a:r>
                        </a:p>
                      </a:txBody>
                      <a:tcPr anchor="ctr"/>
                    </a:tc>
                    <a:tc>
                      <a:txBody>
                        <a:bodyPr/>
                        <a:lstStyle/>
                        <a:p>
                          <a:pPr>
                            <a:buNone/>
                          </a:pPr>
                          <a:r>
                            <a:rPr lang="ru-RU" sz="1100"/>
                            <a:t>50</a:t>
                          </a:r>
                        </a:p>
                      </a:txBody>
                      <a:tcPr anchor="ctr"/>
                    </a:tc>
                    <a:tc>
                      <a:txBody>
                        <a:bodyPr/>
                        <a:lstStyle/>
                        <a:p>
                          <a:pPr>
                            <a:buNone/>
                          </a:pPr>
                          <a:r>
                            <a:rPr lang="ru-RU" sz="1100" dirty="0"/>
                            <a:t>13</a:t>
                          </a:r>
                        </a:p>
                      </a:txBody>
                      <a:tcPr anchor="ctr"/>
                    </a:tc>
                    <a:extLst>
                      <a:ext uri="{0D108BD9-81ED-4DB2-BD59-A6C34878D82A}">
                        <a16:rowId xmlns:a16="http://schemas.microsoft.com/office/drawing/2014/main" val="968001710"/>
                      </a:ext>
                    </a:extLst>
                  </a:tr>
                  <a:tr h="0">
                    <a:tc>
                      <a:txBody>
                        <a:bodyPr/>
                        <a:lstStyle/>
                        <a:p>
                          <a:pPr>
                            <a:buNone/>
                          </a:pPr>
                          <a:r>
                            <a:rPr lang="en-US" sz="1100"/>
                            <a:t>GPT-3 175B (low)</a:t>
                          </a:r>
                        </a:p>
                      </a:txBody>
                      <a:tcPr anchor="ctr"/>
                    </a:tc>
                    <a:tc>
                      <a:txBody>
                        <a:bodyPr/>
                        <a:lstStyle/>
                        <a:p>
                          <a:pPr>
                            <a:buNone/>
                          </a:pPr>
                          <a:r>
                            <a:rPr lang="en-US" sz="1100" dirty="0"/>
                            <a:t>175B</a:t>
                          </a:r>
                        </a:p>
                      </a:txBody>
                      <a:tcPr anchor="ctr"/>
                    </a:tc>
                    <a:tc>
                      <a:txBody>
                        <a:bodyPr/>
                        <a:lstStyle/>
                        <a:p>
                          <a:pPr>
                            <a:buNone/>
                          </a:pPr>
                          <a:r>
                            <a:rPr lang="ru-RU" sz="1100"/>
                            <a:t>2 500</a:t>
                          </a:r>
                        </a:p>
                      </a:txBody>
                      <a:tcPr anchor="ctr"/>
                    </a:tc>
                    <a:tc>
                      <a:txBody>
                        <a:bodyPr/>
                        <a:lstStyle/>
                        <a:p>
                          <a:pPr>
                            <a:buNone/>
                          </a:pPr>
                          <a:r>
                            <a:rPr lang="ru-RU" sz="1100"/>
                            <a:t>667</a:t>
                          </a:r>
                        </a:p>
                      </a:txBody>
                      <a:tcPr anchor="ctr"/>
                    </a:tc>
                    <a:extLst>
                      <a:ext uri="{0D108BD9-81ED-4DB2-BD59-A6C34878D82A}">
                        <a16:rowId xmlns:a16="http://schemas.microsoft.com/office/drawing/2014/main" val="358580329"/>
                      </a:ext>
                    </a:extLst>
                  </a:tr>
                  <a:tr h="0">
                    <a:tc>
                      <a:txBody>
                        <a:bodyPr/>
                        <a:lstStyle/>
                        <a:p>
                          <a:pPr>
                            <a:buNone/>
                          </a:pPr>
                          <a:r>
                            <a:rPr lang="en-US" sz="1100" dirty="0"/>
                            <a:t>GPT-3 175B (high)</a:t>
                          </a:r>
                        </a:p>
                      </a:txBody>
                      <a:tcPr anchor="ctr"/>
                    </a:tc>
                    <a:tc>
                      <a:txBody>
                        <a:bodyPr/>
                        <a:lstStyle/>
                        <a:p>
                          <a:pPr>
                            <a:buNone/>
                          </a:pPr>
                          <a:r>
                            <a:rPr lang="en-US" sz="1100" dirty="0"/>
                            <a:t>175B</a:t>
                          </a:r>
                        </a:p>
                      </a:txBody>
                      <a:tcPr anchor="ctr"/>
                    </a:tc>
                    <a:tc>
                      <a:txBody>
                        <a:bodyPr/>
                        <a:lstStyle/>
                        <a:p>
                          <a:pPr>
                            <a:buNone/>
                          </a:pPr>
                          <a:r>
                            <a:rPr lang="ru-RU" sz="1100"/>
                            <a:t>10 000</a:t>
                          </a:r>
                        </a:p>
                      </a:txBody>
                      <a:tcPr anchor="ctr"/>
                    </a:tc>
                    <a:tc>
                      <a:txBody>
                        <a:bodyPr/>
                        <a:lstStyle/>
                        <a:p>
                          <a:pPr>
                            <a:buNone/>
                          </a:pPr>
                          <a:r>
                            <a:rPr lang="ru-RU" sz="1100" dirty="0"/>
                            <a:t>2 667</a:t>
                          </a:r>
                        </a:p>
                      </a:txBody>
                      <a:tcPr anchor="ctr"/>
                    </a:tc>
                    <a:extLst>
                      <a:ext uri="{0D108BD9-81ED-4DB2-BD59-A6C34878D82A}">
                        <a16:rowId xmlns:a16="http://schemas.microsoft.com/office/drawing/2014/main" val="4244888719"/>
                      </a:ext>
                    </a:extLst>
                  </a:tr>
                </a:tbl>
              </a:graphicData>
            </a:graphic>
          </p:graphicFrame>
        </mc:Choice>
        <mc:Fallback>
          <p:graphicFrame>
            <p:nvGraphicFramePr>
              <p:cNvPr id="17" name="Table 16">
                <a:extLst>
                  <a:ext uri="{FF2B5EF4-FFF2-40B4-BE49-F238E27FC236}">
                    <a16:creationId xmlns:a16="http://schemas.microsoft.com/office/drawing/2014/main" id="{3991720C-B276-B5F3-C568-6E1CE287C23F}"/>
                  </a:ext>
                </a:extLst>
              </p:cNvPr>
              <p:cNvGraphicFramePr>
                <a:graphicFrameLocks noGrp="1"/>
              </p:cNvGraphicFramePr>
              <p:nvPr>
                <p:extLst>
                  <p:ext uri="{D42A27DB-BD31-4B8C-83A1-F6EECF244321}">
                    <p14:modId xmlns:p14="http://schemas.microsoft.com/office/powerpoint/2010/main" val="1208359309"/>
                  </p:ext>
                </p:extLst>
              </p:nvPr>
            </p:nvGraphicFramePr>
            <p:xfrm>
              <a:off x="270000" y="3171220"/>
              <a:ext cx="5113020" cy="1539240"/>
            </p:xfrm>
            <a:graphic>
              <a:graphicData uri="http://schemas.openxmlformats.org/drawingml/2006/table">
                <a:tbl>
                  <a:tblPr>
                    <a:effectLst/>
                    <a:tableStyleId>{284E427A-3D55-4303-BF80-6455036E1DE7}</a:tableStyleId>
                  </a:tblPr>
                  <a:tblGrid>
                    <a:gridCol w="1278255">
                      <a:extLst>
                        <a:ext uri="{9D8B030D-6E8A-4147-A177-3AD203B41FA5}">
                          <a16:colId xmlns:a16="http://schemas.microsoft.com/office/drawing/2014/main" val="3998386644"/>
                        </a:ext>
                      </a:extLst>
                    </a:gridCol>
                    <a:gridCol w="1278255">
                      <a:extLst>
                        <a:ext uri="{9D8B030D-6E8A-4147-A177-3AD203B41FA5}">
                          <a16:colId xmlns:a16="http://schemas.microsoft.com/office/drawing/2014/main" val="2504720387"/>
                        </a:ext>
                      </a:extLst>
                    </a:gridCol>
                    <a:gridCol w="1278255">
                      <a:extLst>
                        <a:ext uri="{9D8B030D-6E8A-4147-A177-3AD203B41FA5}">
                          <a16:colId xmlns:a16="http://schemas.microsoft.com/office/drawing/2014/main" val="1879191908"/>
                        </a:ext>
                      </a:extLst>
                    </a:gridCol>
                    <a:gridCol w="1278255">
                      <a:extLst>
                        <a:ext uri="{9D8B030D-6E8A-4147-A177-3AD203B41FA5}">
                          <a16:colId xmlns:a16="http://schemas.microsoft.com/office/drawing/2014/main" val="1375610309"/>
                        </a:ext>
                      </a:extLst>
                    </a:gridCol>
                  </a:tblGrid>
                  <a:tr h="426720">
                    <a:tc>
                      <a:txBody>
                        <a:bodyPr/>
                        <a:lstStyle/>
                        <a:p>
                          <a:pPr>
                            <a:buNone/>
                          </a:pPr>
                          <a:r>
                            <a:rPr lang="en-US" sz="1100" b="1" dirty="0"/>
                            <a:t>Model</a:t>
                          </a:r>
                        </a:p>
                      </a:txBody>
                      <a:tcPr anchor="ctr"/>
                    </a:tc>
                    <a:tc>
                      <a:txBody>
                        <a:bodyPr/>
                        <a:lstStyle/>
                        <a:p>
                          <a:pPr>
                            <a:buNone/>
                          </a:pPr>
                          <a:r>
                            <a:rPr lang="en-US" sz="1100" b="1" dirty="0"/>
                            <a:t>Params</a:t>
                          </a:r>
                        </a:p>
                      </a:txBody>
                      <a:tcPr anchor="ctr"/>
                    </a:tc>
                    <a:tc>
                      <a:txBody>
                        <a:bodyPr/>
                        <a:lstStyle/>
                        <a:p>
                          <a:endParaRPr lang="ru-RU"/>
                        </a:p>
                      </a:txBody>
                      <a:tcPr anchor="ctr">
                        <a:blipFill>
                          <a:blip r:embed="rId5"/>
                          <a:stretch>
                            <a:fillRect l="-200476" t="-1429" r="-100476" b="-271429"/>
                          </a:stretch>
                        </a:blipFill>
                      </a:tcPr>
                    </a:tc>
                    <a:tc>
                      <a:txBody>
                        <a:bodyPr/>
                        <a:lstStyle/>
                        <a:p>
                          <a:pPr>
                            <a:buNone/>
                          </a:pPr>
                          <a:r>
                            <a:rPr lang="en-US" sz="1100" b="1"/>
                            <a:t>GPUs for 30-day run</a:t>
                          </a:r>
                          <a:endParaRPr lang="en-US" sz="1100"/>
                        </a:p>
                      </a:txBody>
                      <a:tcPr anchor="ctr"/>
                    </a:tc>
                    <a:extLst>
                      <a:ext uri="{0D108BD9-81ED-4DB2-BD59-A6C34878D82A}">
                        <a16:rowId xmlns:a16="http://schemas.microsoft.com/office/drawing/2014/main" val="165167859"/>
                      </a:ext>
                    </a:extLst>
                  </a:tr>
                  <a:tr h="259080">
                    <a:tc>
                      <a:txBody>
                        <a:bodyPr/>
                        <a:lstStyle/>
                        <a:p>
                          <a:pPr>
                            <a:buNone/>
                          </a:pPr>
                          <a:r>
                            <a:rPr lang="en-US" sz="1100"/>
                            <a:t>GPT-3 3B</a:t>
                          </a:r>
                        </a:p>
                      </a:txBody>
                      <a:tcPr anchor="ctr"/>
                    </a:tc>
                    <a:tc>
                      <a:txBody>
                        <a:bodyPr/>
                        <a:lstStyle/>
                        <a:p>
                          <a:pPr>
                            <a:buNone/>
                          </a:pPr>
                          <a:r>
                            <a:rPr lang="en-US" sz="1100" dirty="0"/>
                            <a:t>3B</a:t>
                          </a:r>
                        </a:p>
                      </a:txBody>
                      <a:tcPr anchor="ctr"/>
                    </a:tc>
                    <a:tc>
                      <a:txBody>
                        <a:bodyPr/>
                        <a:lstStyle/>
                        <a:p>
                          <a:pPr>
                            <a:buNone/>
                          </a:pPr>
                          <a:r>
                            <a:rPr lang="ru-RU" sz="1100"/>
                            <a:t>50</a:t>
                          </a:r>
                        </a:p>
                      </a:txBody>
                      <a:tcPr anchor="ctr"/>
                    </a:tc>
                    <a:tc>
                      <a:txBody>
                        <a:bodyPr/>
                        <a:lstStyle/>
                        <a:p>
                          <a:pPr>
                            <a:buNone/>
                          </a:pPr>
                          <a:r>
                            <a:rPr lang="ru-RU" sz="1100" dirty="0"/>
                            <a:t>13</a:t>
                          </a:r>
                        </a:p>
                      </a:txBody>
                      <a:tcPr anchor="ctr"/>
                    </a:tc>
                    <a:extLst>
                      <a:ext uri="{0D108BD9-81ED-4DB2-BD59-A6C34878D82A}">
                        <a16:rowId xmlns:a16="http://schemas.microsoft.com/office/drawing/2014/main" val="968001710"/>
                      </a:ext>
                    </a:extLst>
                  </a:tr>
                  <a:tr h="426720">
                    <a:tc>
                      <a:txBody>
                        <a:bodyPr/>
                        <a:lstStyle/>
                        <a:p>
                          <a:pPr>
                            <a:buNone/>
                          </a:pPr>
                          <a:r>
                            <a:rPr lang="en-US" sz="1100"/>
                            <a:t>GPT-3 175B (low)</a:t>
                          </a:r>
                        </a:p>
                      </a:txBody>
                      <a:tcPr anchor="ctr"/>
                    </a:tc>
                    <a:tc>
                      <a:txBody>
                        <a:bodyPr/>
                        <a:lstStyle/>
                        <a:p>
                          <a:pPr>
                            <a:buNone/>
                          </a:pPr>
                          <a:r>
                            <a:rPr lang="en-US" sz="1100" dirty="0"/>
                            <a:t>175B</a:t>
                          </a:r>
                        </a:p>
                      </a:txBody>
                      <a:tcPr anchor="ctr"/>
                    </a:tc>
                    <a:tc>
                      <a:txBody>
                        <a:bodyPr/>
                        <a:lstStyle/>
                        <a:p>
                          <a:pPr>
                            <a:buNone/>
                          </a:pPr>
                          <a:r>
                            <a:rPr lang="ru-RU" sz="1100"/>
                            <a:t>2 500</a:t>
                          </a:r>
                        </a:p>
                      </a:txBody>
                      <a:tcPr anchor="ctr"/>
                    </a:tc>
                    <a:tc>
                      <a:txBody>
                        <a:bodyPr/>
                        <a:lstStyle/>
                        <a:p>
                          <a:pPr>
                            <a:buNone/>
                          </a:pPr>
                          <a:r>
                            <a:rPr lang="ru-RU" sz="1100"/>
                            <a:t>667</a:t>
                          </a:r>
                        </a:p>
                      </a:txBody>
                      <a:tcPr anchor="ctr"/>
                    </a:tc>
                    <a:extLst>
                      <a:ext uri="{0D108BD9-81ED-4DB2-BD59-A6C34878D82A}">
                        <a16:rowId xmlns:a16="http://schemas.microsoft.com/office/drawing/2014/main" val="358580329"/>
                      </a:ext>
                    </a:extLst>
                  </a:tr>
                  <a:tr h="426720">
                    <a:tc>
                      <a:txBody>
                        <a:bodyPr/>
                        <a:lstStyle/>
                        <a:p>
                          <a:pPr>
                            <a:buNone/>
                          </a:pPr>
                          <a:r>
                            <a:rPr lang="en-US" sz="1100" dirty="0"/>
                            <a:t>GPT-3 175B (high)</a:t>
                          </a:r>
                        </a:p>
                      </a:txBody>
                      <a:tcPr anchor="ctr"/>
                    </a:tc>
                    <a:tc>
                      <a:txBody>
                        <a:bodyPr/>
                        <a:lstStyle/>
                        <a:p>
                          <a:pPr>
                            <a:buNone/>
                          </a:pPr>
                          <a:r>
                            <a:rPr lang="en-US" sz="1100" dirty="0"/>
                            <a:t>175B</a:t>
                          </a:r>
                        </a:p>
                      </a:txBody>
                      <a:tcPr anchor="ctr"/>
                    </a:tc>
                    <a:tc>
                      <a:txBody>
                        <a:bodyPr/>
                        <a:lstStyle/>
                        <a:p>
                          <a:pPr>
                            <a:buNone/>
                          </a:pPr>
                          <a:r>
                            <a:rPr lang="ru-RU" sz="1100"/>
                            <a:t>10 000</a:t>
                          </a:r>
                        </a:p>
                      </a:txBody>
                      <a:tcPr anchor="ctr"/>
                    </a:tc>
                    <a:tc>
                      <a:txBody>
                        <a:bodyPr/>
                        <a:lstStyle/>
                        <a:p>
                          <a:pPr>
                            <a:buNone/>
                          </a:pPr>
                          <a:r>
                            <a:rPr lang="ru-RU" sz="1100" dirty="0"/>
                            <a:t>2 667</a:t>
                          </a:r>
                        </a:p>
                      </a:txBody>
                      <a:tcPr anchor="ctr"/>
                    </a:tc>
                    <a:extLst>
                      <a:ext uri="{0D108BD9-81ED-4DB2-BD59-A6C34878D82A}">
                        <a16:rowId xmlns:a16="http://schemas.microsoft.com/office/drawing/2014/main" val="4244888719"/>
                      </a:ext>
                    </a:extLst>
                  </a:tr>
                </a:tbl>
              </a:graphicData>
            </a:graphic>
          </p:graphicFrame>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67472A56-3C88-B418-91DE-1B265BE1302E}"/>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3EF7F8C0-8E64-4055-51F0-F92BF84B1E71}"/>
              </a:ext>
            </a:extLst>
          </p:cNvPr>
          <p:cNvSpPr txBox="1"/>
          <p:nvPr/>
        </p:nvSpPr>
        <p:spPr>
          <a:xfrm>
            <a:off x="270000" y="613300"/>
            <a:ext cx="606900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Интегральная оптика</a:t>
            </a:r>
            <a:endParaRPr sz="1900" dirty="0">
              <a:solidFill>
                <a:srgbClr val="073763"/>
              </a:solidFill>
              <a:latin typeface="Inter ExtraBold"/>
              <a:ea typeface="Inter ExtraBold"/>
              <a:cs typeface="Inter ExtraBold"/>
              <a:sym typeface="Inter ExtraBold"/>
            </a:endParaRPr>
          </a:p>
        </p:txBody>
      </p:sp>
      <p:pic>
        <p:nvPicPr>
          <p:cNvPr id="5" name="Рисунок 3">
            <a:extLst>
              <a:ext uri="{FF2B5EF4-FFF2-40B4-BE49-F238E27FC236}">
                <a16:creationId xmlns:a16="http://schemas.microsoft.com/office/drawing/2014/main" id="{5F954C22-60FD-9721-29BA-CBE75C42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00" y="1302400"/>
            <a:ext cx="2418381" cy="1812612"/>
          </a:xfrm>
          <a:prstGeom prst="rect">
            <a:avLst/>
          </a:prstGeom>
        </p:spPr>
      </p:pic>
      <p:sp>
        <p:nvSpPr>
          <p:cNvPr id="7" name="TextBox 6">
            <a:extLst>
              <a:ext uri="{FF2B5EF4-FFF2-40B4-BE49-F238E27FC236}">
                <a16:creationId xmlns:a16="http://schemas.microsoft.com/office/drawing/2014/main" id="{C7A52D07-8CCA-A17E-E393-2CCB1C45DDE4}"/>
              </a:ext>
            </a:extLst>
          </p:cNvPr>
          <p:cNvSpPr txBox="1"/>
          <p:nvPr/>
        </p:nvSpPr>
        <p:spPr>
          <a:xfrm>
            <a:off x="152400" y="3162747"/>
            <a:ext cx="7528420" cy="523220"/>
          </a:xfrm>
          <a:prstGeom prst="rect">
            <a:avLst/>
          </a:prstGeom>
          <a:noFill/>
        </p:spPr>
        <p:txBody>
          <a:bodyPr wrap="square">
            <a:spAutoFit/>
          </a:bodyPr>
          <a:lstStyle/>
          <a:p>
            <a:r>
              <a:rPr lang="ru-RU" dirty="0"/>
              <a:t>Фотонные процессоры могут устранить «бутылочные горлышки» современных электрических вычислительных систем</a:t>
            </a:r>
            <a:r>
              <a:rPr lang="en-US" dirty="0"/>
              <a:t>.</a:t>
            </a:r>
            <a:endParaRPr lang="ru-RU" dirty="0"/>
          </a:p>
        </p:txBody>
      </p:sp>
      <p:pic>
        <p:nvPicPr>
          <p:cNvPr id="10" name="Picture 9" descr="A close-up of a structure&#10;&#10;AI-generated content may be incorrect.">
            <a:extLst>
              <a:ext uri="{FF2B5EF4-FFF2-40B4-BE49-F238E27FC236}">
                <a16:creationId xmlns:a16="http://schemas.microsoft.com/office/drawing/2014/main" id="{B3EDD896-01FB-3796-C16C-2F5531DC6E51}"/>
              </a:ext>
            </a:extLst>
          </p:cNvPr>
          <p:cNvPicPr>
            <a:picLocks noChangeAspect="1"/>
          </p:cNvPicPr>
          <p:nvPr/>
        </p:nvPicPr>
        <p:blipFill>
          <a:blip r:embed="rId4"/>
          <a:stretch>
            <a:fillRect/>
          </a:stretch>
        </p:blipFill>
        <p:spPr>
          <a:xfrm>
            <a:off x="3366613" y="1302399"/>
            <a:ext cx="3142605" cy="1860348"/>
          </a:xfrm>
          <a:prstGeom prst="rect">
            <a:avLst/>
          </a:prstGeom>
        </p:spPr>
      </p:pic>
      <p:grpSp>
        <p:nvGrpSpPr>
          <p:cNvPr id="11" name="Group 10">
            <a:extLst>
              <a:ext uri="{FF2B5EF4-FFF2-40B4-BE49-F238E27FC236}">
                <a16:creationId xmlns:a16="http://schemas.microsoft.com/office/drawing/2014/main" id="{3BC3ECE0-4D3C-7569-23A4-19F7DC301AB8}"/>
              </a:ext>
            </a:extLst>
          </p:cNvPr>
          <p:cNvGrpSpPr/>
          <p:nvPr/>
        </p:nvGrpSpPr>
        <p:grpSpPr>
          <a:xfrm>
            <a:off x="3573443" y="3685967"/>
            <a:ext cx="2765557" cy="1429142"/>
            <a:chOff x="1292415" y="1435594"/>
            <a:chExt cx="5933656" cy="3066305"/>
          </a:xfrm>
        </p:grpSpPr>
        <p:pic>
          <p:nvPicPr>
            <p:cNvPr id="3" name="Picture 2">
              <a:extLst>
                <a:ext uri="{FF2B5EF4-FFF2-40B4-BE49-F238E27FC236}">
                  <a16:creationId xmlns:a16="http://schemas.microsoft.com/office/drawing/2014/main" id="{3F208162-C1DF-4B7B-580C-D9DB59A36512}"/>
                </a:ext>
              </a:extLst>
            </p:cNvPr>
            <p:cNvPicPr>
              <a:picLocks noChangeAspect="1"/>
            </p:cNvPicPr>
            <p:nvPr/>
          </p:nvPicPr>
          <p:blipFill>
            <a:blip r:embed="rId5"/>
            <a:srcRect b="19398"/>
            <a:stretch>
              <a:fillRect/>
            </a:stretch>
          </p:blipFill>
          <p:spPr>
            <a:xfrm>
              <a:off x="1292415" y="1435594"/>
              <a:ext cx="5849166" cy="2533882"/>
            </a:xfrm>
            <a:prstGeom prst="rect">
              <a:avLst/>
            </a:prstGeom>
          </p:spPr>
        </p:pic>
        <p:sp>
          <p:nvSpPr>
            <p:cNvPr id="4" name="Rectangle 3">
              <a:extLst>
                <a:ext uri="{FF2B5EF4-FFF2-40B4-BE49-F238E27FC236}">
                  <a16:creationId xmlns:a16="http://schemas.microsoft.com/office/drawing/2014/main" id="{D109831A-3B31-4008-524C-32CF33A84134}"/>
                </a:ext>
              </a:extLst>
            </p:cNvPr>
            <p:cNvSpPr/>
            <p:nvPr/>
          </p:nvSpPr>
          <p:spPr>
            <a:xfrm>
              <a:off x="1292415" y="3325347"/>
              <a:ext cx="1032733" cy="8767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870C14F4-72DC-DD15-39F4-14F897C65773}"/>
                </a:ext>
              </a:extLst>
            </p:cNvPr>
            <p:cNvSpPr/>
            <p:nvPr/>
          </p:nvSpPr>
          <p:spPr>
            <a:xfrm rot="5400000">
              <a:off x="2601496" y="3338392"/>
              <a:ext cx="436883" cy="1290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FB9242D8-963E-4B34-26D2-E65FD5A0B245}"/>
                </a:ext>
              </a:extLst>
            </p:cNvPr>
            <p:cNvSpPr/>
            <p:nvPr/>
          </p:nvSpPr>
          <p:spPr>
            <a:xfrm rot="5400000">
              <a:off x="4610242" y="1634447"/>
              <a:ext cx="248209" cy="48144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8">
              <a:extLst>
                <a:ext uri="{FF2B5EF4-FFF2-40B4-BE49-F238E27FC236}">
                  <a16:creationId xmlns:a16="http://schemas.microsoft.com/office/drawing/2014/main" id="{38397B05-922E-5F69-66A1-878F8C71654A}"/>
                </a:ext>
              </a:extLst>
            </p:cNvPr>
            <p:cNvSpPr/>
            <p:nvPr/>
          </p:nvSpPr>
          <p:spPr>
            <a:xfrm rot="2001991">
              <a:off x="6301952" y="3005368"/>
              <a:ext cx="924119" cy="14965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13" name="Picture 12">
            <a:extLst>
              <a:ext uri="{FF2B5EF4-FFF2-40B4-BE49-F238E27FC236}">
                <a16:creationId xmlns:a16="http://schemas.microsoft.com/office/drawing/2014/main" id="{8446DA92-5E8C-5A4C-E4BC-090F200844D1}"/>
              </a:ext>
            </a:extLst>
          </p:cNvPr>
          <p:cNvPicPr>
            <a:picLocks noChangeAspect="1"/>
          </p:cNvPicPr>
          <p:nvPr/>
        </p:nvPicPr>
        <p:blipFill>
          <a:blip r:embed="rId6"/>
          <a:stretch>
            <a:fillRect/>
          </a:stretch>
        </p:blipFill>
        <p:spPr>
          <a:xfrm>
            <a:off x="6235188" y="3605004"/>
            <a:ext cx="1425982" cy="1261445"/>
          </a:xfrm>
          <a:prstGeom prst="rect">
            <a:avLst/>
          </a:prstGeom>
        </p:spPr>
      </p:pic>
      <p:sp>
        <p:nvSpPr>
          <p:cNvPr id="15" name="TextBox 14">
            <a:extLst>
              <a:ext uri="{FF2B5EF4-FFF2-40B4-BE49-F238E27FC236}">
                <a16:creationId xmlns:a16="http://schemas.microsoft.com/office/drawing/2014/main" id="{FEF62867-803D-C6E9-2F04-63FC034B7105}"/>
              </a:ext>
            </a:extLst>
          </p:cNvPr>
          <p:cNvSpPr txBox="1"/>
          <p:nvPr/>
        </p:nvSpPr>
        <p:spPr>
          <a:xfrm>
            <a:off x="4897237" y="4873548"/>
            <a:ext cx="4572000" cy="261610"/>
          </a:xfrm>
          <a:prstGeom prst="rect">
            <a:avLst/>
          </a:prstGeom>
          <a:noFill/>
        </p:spPr>
        <p:txBody>
          <a:bodyPr wrap="square">
            <a:spAutoFit/>
          </a:bodyPr>
          <a:lstStyle/>
          <a:p>
            <a:r>
              <a:rPr lang="en-US" sz="1100" b="0" i="0" dirty="0">
                <a:solidFill>
                  <a:srgbClr val="222222"/>
                </a:solidFill>
                <a:effectLst/>
                <a:latin typeface="Inter" panose="020B0604020202020204" charset="0"/>
                <a:ea typeface="Inter" panose="020B0604020202020204" charset="0"/>
              </a:rPr>
              <a:t>Li, Q., et al</a:t>
            </a:r>
            <a:r>
              <a:rPr lang="en-US" sz="1100" dirty="0">
                <a:solidFill>
                  <a:srgbClr val="222222"/>
                </a:solidFill>
                <a:latin typeface="Inter" panose="020B0604020202020204" charset="0"/>
                <a:ea typeface="Inter" panose="020B0604020202020204" charset="0"/>
              </a:rPr>
              <a:t>. </a:t>
            </a:r>
            <a:r>
              <a:rPr lang="en-US" sz="1100" b="0" i="1" dirty="0">
                <a:solidFill>
                  <a:srgbClr val="222222"/>
                </a:solidFill>
                <a:effectLst/>
                <a:latin typeface="Inter" panose="020B0604020202020204" charset="0"/>
                <a:ea typeface="Inter" panose="020B0604020202020204" charset="0"/>
              </a:rPr>
              <a:t>Optics express</a:t>
            </a:r>
            <a:r>
              <a:rPr lang="en-US" sz="1100" b="0" i="0" dirty="0">
                <a:solidFill>
                  <a:srgbClr val="222222"/>
                </a:solidFill>
                <a:effectLst/>
                <a:latin typeface="Inter" panose="020B0604020202020204" charset="0"/>
                <a:ea typeface="Inter" panose="020B0604020202020204" charset="0"/>
              </a:rPr>
              <a:t> (2018)</a:t>
            </a:r>
            <a:endParaRPr lang="ru-RU" sz="1100" dirty="0">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4067AB6D-0328-2B0B-5D6A-2F8FD0A88200}"/>
              </a:ext>
            </a:extLst>
          </p:cNvPr>
          <p:cNvSpPr txBox="1"/>
          <p:nvPr/>
        </p:nvSpPr>
        <p:spPr>
          <a:xfrm>
            <a:off x="270000" y="3804112"/>
            <a:ext cx="2418381" cy="523220"/>
          </a:xfrm>
          <a:prstGeom prst="rect">
            <a:avLst/>
          </a:prstGeom>
          <a:noFill/>
        </p:spPr>
        <p:txBody>
          <a:bodyPr wrap="square" rtlCol="0">
            <a:spAutoFit/>
          </a:bodyPr>
          <a:lstStyle/>
          <a:p>
            <a:r>
              <a:rPr lang="ru-RU" b="1" dirty="0"/>
              <a:t>Скорость вычислений:</a:t>
            </a:r>
          </a:p>
          <a:p>
            <a:r>
              <a:rPr lang="ru-RU" dirty="0"/>
              <a:t>До 100 Гбит/с</a:t>
            </a:r>
          </a:p>
        </p:txBody>
      </p:sp>
      <p:sp>
        <p:nvSpPr>
          <p:cNvPr id="17" name="TextBox 16">
            <a:extLst>
              <a:ext uri="{FF2B5EF4-FFF2-40B4-BE49-F238E27FC236}">
                <a16:creationId xmlns:a16="http://schemas.microsoft.com/office/drawing/2014/main" id="{B82C2B89-8CED-CD78-E234-F763FAC0F2B2}"/>
              </a:ext>
            </a:extLst>
          </p:cNvPr>
          <p:cNvSpPr txBox="1"/>
          <p:nvPr/>
        </p:nvSpPr>
        <p:spPr>
          <a:xfrm>
            <a:off x="270000" y="4414609"/>
            <a:ext cx="2992323" cy="400110"/>
          </a:xfrm>
          <a:prstGeom prst="rect">
            <a:avLst/>
          </a:prstGeom>
          <a:noFill/>
        </p:spPr>
        <p:txBody>
          <a:bodyPr wrap="square">
            <a:spAutoFit/>
          </a:bodyPr>
          <a:lstStyle/>
          <a:p>
            <a:r>
              <a:rPr lang="en-US" sz="1000" dirty="0">
                <a:latin typeface="Inter" panose="020B0604020202020204" charset="0"/>
                <a:ea typeface="Inter" panose="020B0604020202020204" charset="0"/>
              </a:rPr>
              <a:t>Patterson, Deborah, Isabel De Sousa, and Lousi-Marie </a:t>
            </a:r>
            <a:r>
              <a:rPr lang="en-US" sz="1000" dirty="0" err="1">
                <a:latin typeface="Inter" panose="020B0604020202020204" charset="0"/>
                <a:ea typeface="Inter" panose="020B0604020202020204" charset="0"/>
              </a:rPr>
              <a:t>Achard.</a:t>
            </a:r>
            <a:r>
              <a:rPr lang="en-US" sz="1000" i="1" dirty="0" err="1">
                <a:latin typeface="Inter" panose="020B0604020202020204" charset="0"/>
                <a:ea typeface="Inter" panose="020B0604020202020204" charset="0"/>
              </a:rPr>
              <a:t>Chip</a:t>
            </a:r>
            <a:r>
              <a:rPr lang="en-US" sz="1000" i="1" dirty="0">
                <a:latin typeface="Inter" panose="020B0604020202020204" charset="0"/>
                <a:ea typeface="Inter" panose="020B0604020202020204" charset="0"/>
              </a:rPr>
              <a:t> Scale Rev</a:t>
            </a:r>
            <a:r>
              <a:rPr lang="en-US" sz="1000" dirty="0">
                <a:latin typeface="Inter" panose="020B0604020202020204" charset="0"/>
                <a:ea typeface="Inter" panose="020B0604020202020204" charset="0"/>
              </a:rPr>
              <a:t> (2017)</a:t>
            </a:r>
            <a:endParaRPr lang="ru-RU" sz="1000" dirty="0">
              <a:latin typeface="Inter" panose="020B0604020202020204" charset="0"/>
              <a:ea typeface="Inter" panose="020B0604020202020204" charset="0"/>
            </a:endParaRPr>
          </a:p>
        </p:txBody>
      </p:sp>
      <p:sp>
        <p:nvSpPr>
          <p:cNvPr id="18" name="Google Shape;68;p15">
            <a:extLst>
              <a:ext uri="{FF2B5EF4-FFF2-40B4-BE49-F238E27FC236}">
                <a16:creationId xmlns:a16="http://schemas.microsoft.com/office/drawing/2014/main" id="{E8125707-A008-8821-5972-AFB350E3FED8}"/>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Tree>
    <p:extLst>
      <p:ext uri="{BB962C8B-B14F-4D97-AF65-F5344CB8AC3E}">
        <p14:creationId xmlns:p14="http://schemas.microsoft.com/office/powerpoint/2010/main" val="417981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7B08521D-0D1C-EC5D-8A5F-93D39319D8CF}"/>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E5C44EC9-5FF0-1743-874A-E2961C5CD60E}"/>
              </a:ext>
            </a:extLst>
          </p:cNvPr>
          <p:cNvSpPr txBox="1"/>
          <p:nvPr/>
        </p:nvSpPr>
        <p:spPr>
          <a:xfrm>
            <a:off x="270000" y="613300"/>
            <a:ext cx="7410820"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Структура оптической нейросети</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979B3BB2-1867-272B-C557-748D8EF61308}"/>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19" name="Picture 18" descr="A screen shot of a game&#10;&#10;AI-generated content may be incorrect.">
            <a:extLst>
              <a:ext uri="{FF2B5EF4-FFF2-40B4-BE49-F238E27FC236}">
                <a16:creationId xmlns:a16="http://schemas.microsoft.com/office/drawing/2014/main" id="{5F9453D3-2844-D05D-B161-6B5B8FF59102}"/>
              </a:ext>
            </a:extLst>
          </p:cNvPr>
          <p:cNvPicPr>
            <a:picLocks noChangeAspect="1"/>
          </p:cNvPicPr>
          <p:nvPr/>
        </p:nvPicPr>
        <p:blipFill>
          <a:blip r:embed="rId3"/>
          <a:srcRect r="19711" b="52907"/>
          <a:stretch>
            <a:fillRect/>
          </a:stretch>
        </p:blipFill>
        <p:spPr>
          <a:xfrm>
            <a:off x="554607" y="1054400"/>
            <a:ext cx="6216435" cy="2422196"/>
          </a:xfrm>
          <a:prstGeom prst="rect">
            <a:avLst/>
          </a:prstGeom>
        </p:spPr>
      </p:pic>
      <p:sp>
        <p:nvSpPr>
          <p:cNvPr id="20" name="TextBox 19">
            <a:extLst>
              <a:ext uri="{FF2B5EF4-FFF2-40B4-BE49-F238E27FC236}">
                <a16:creationId xmlns:a16="http://schemas.microsoft.com/office/drawing/2014/main" id="{6BD8A050-BAE9-B751-6402-0B99F20A32E3}"/>
              </a:ext>
            </a:extLst>
          </p:cNvPr>
          <p:cNvSpPr txBox="1"/>
          <p:nvPr/>
        </p:nvSpPr>
        <p:spPr>
          <a:xfrm>
            <a:off x="381000" y="2457100"/>
            <a:ext cx="975360" cy="553998"/>
          </a:xfrm>
          <a:prstGeom prst="rect">
            <a:avLst/>
          </a:prstGeom>
          <a:noFill/>
        </p:spPr>
        <p:txBody>
          <a:bodyPr wrap="square" rtlCol="0">
            <a:spAutoFit/>
          </a:bodyPr>
          <a:lstStyle/>
          <a:p>
            <a:r>
              <a:rPr lang="ru-RU" sz="1000" dirty="0"/>
              <a:t>Исходный вектор</a:t>
            </a:r>
          </a:p>
          <a:p>
            <a:r>
              <a:rPr lang="ru-RU" sz="1000" dirty="0"/>
              <a:t>(физический) </a:t>
            </a:r>
          </a:p>
        </p:txBody>
      </p:sp>
      <p:sp>
        <p:nvSpPr>
          <p:cNvPr id="21" name="TextBox 20">
            <a:extLst>
              <a:ext uri="{FF2B5EF4-FFF2-40B4-BE49-F238E27FC236}">
                <a16:creationId xmlns:a16="http://schemas.microsoft.com/office/drawing/2014/main" id="{9E0F5461-954C-69DC-8124-CE832F992D49}"/>
              </a:ext>
            </a:extLst>
          </p:cNvPr>
          <p:cNvSpPr txBox="1"/>
          <p:nvPr/>
        </p:nvSpPr>
        <p:spPr>
          <a:xfrm>
            <a:off x="524877" y="1501509"/>
            <a:ext cx="1533087" cy="246221"/>
          </a:xfrm>
          <a:prstGeom prst="rect">
            <a:avLst/>
          </a:prstGeom>
          <a:noFill/>
        </p:spPr>
        <p:txBody>
          <a:bodyPr wrap="square" rtlCol="0">
            <a:spAutoFit/>
          </a:bodyPr>
          <a:lstStyle/>
          <a:p>
            <a:r>
              <a:rPr lang="ru-RU" sz="1000" dirty="0"/>
              <a:t>Инициализация</a:t>
            </a:r>
          </a:p>
        </p:txBody>
      </p:sp>
      <p:sp>
        <p:nvSpPr>
          <p:cNvPr id="22" name="Right Brace 21">
            <a:extLst>
              <a:ext uri="{FF2B5EF4-FFF2-40B4-BE49-F238E27FC236}">
                <a16:creationId xmlns:a16="http://schemas.microsoft.com/office/drawing/2014/main" id="{A33454F3-FF68-F1CA-832F-D1E2241FC5DC}"/>
              </a:ext>
            </a:extLst>
          </p:cNvPr>
          <p:cNvSpPr/>
          <p:nvPr/>
        </p:nvSpPr>
        <p:spPr>
          <a:xfrm rot="16200000">
            <a:off x="1034390" y="1629965"/>
            <a:ext cx="155924" cy="358139"/>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F7818E4-E39E-3A93-BBB1-9E200C0A74BA}"/>
                  </a:ext>
                </a:extLst>
              </p:cNvPr>
              <p:cNvSpPr txBox="1"/>
              <p:nvPr/>
            </p:nvSpPr>
            <p:spPr>
              <a:xfrm>
                <a:off x="1265658" y="1682778"/>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𝑥</m:t>
                          </m:r>
                        </m:e>
                        <m:sub>
                          <m:r>
                            <a:rPr lang="ru-RU" i="1">
                              <a:latin typeface="Cambria Math" panose="02040503050406030204" pitchFamily="18" charset="0"/>
                            </a:rPr>
                            <m:t>3</m:t>
                          </m:r>
                        </m:sub>
                      </m:sSub>
                    </m:oMath>
                  </m:oMathPara>
                </a14:m>
                <a:endParaRPr lang="ru-RU" b="0" dirty="0"/>
              </a:p>
              <a:p>
                <a:endParaRPr lang="ru-RU" dirty="0"/>
              </a:p>
            </p:txBody>
          </p:sp>
        </mc:Choice>
        <mc:Fallback>
          <p:sp>
            <p:nvSpPr>
              <p:cNvPr id="24" name="TextBox 23">
                <a:extLst>
                  <a:ext uri="{FF2B5EF4-FFF2-40B4-BE49-F238E27FC236}">
                    <a16:creationId xmlns:a16="http://schemas.microsoft.com/office/drawing/2014/main" id="{EF7818E4-E39E-3A93-BBB1-9E200C0A74BA}"/>
                  </a:ext>
                </a:extLst>
              </p:cNvPr>
              <p:cNvSpPr txBox="1">
                <a:spLocks noRot="1" noChangeAspect="1" noMove="1" noResize="1" noEditPoints="1" noAdjustHandles="1" noChangeArrowheads="1" noChangeShapeType="1" noTextEdit="1"/>
              </p:cNvSpPr>
              <p:nvPr/>
            </p:nvSpPr>
            <p:spPr>
              <a:xfrm>
                <a:off x="1265658" y="1682778"/>
                <a:ext cx="35814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AC8F3B0-BB0B-C082-CB4E-2AAC78888CEF}"/>
                  </a:ext>
                </a:extLst>
              </p:cNvPr>
              <p:cNvSpPr txBox="1"/>
              <p:nvPr/>
            </p:nvSpPr>
            <p:spPr>
              <a:xfrm>
                <a:off x="1259967" y="2075279"/>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ru-RU" b="0" dirty="0"/>
              </a:p>
              <a:p>
                <a:endParaRPr lang="ru-RU" dirty="0"/>
              </a:p>
            </p:txBody>
          </p:sp>
        </mc:Choice>
        <mc:Fallback>
          <p:sp>
            <p:nvSpPr>
              <p:cNvPr id="25" name="TextBox 24">
                <a:extLst>
                  <a:ext uri="{FF2B5EF4-FFF2-40B4-BE49-F238E27FC236}">
                    <a16:creationId xmlns:a16="http://schemas.microsoft.com/office/drawing/2014/main" id="{1AC8F3B0-BB0B-C082-CB4E-2AAC78888CEF}"/>
                  </a:ext>
                </a:extLst>
              </p:cNvPr>
              <p:cNvSpPr txBox="1">
                <a:spLocks noRot="1" noChangeAspect="1" noMove="1" noResize="1" noEditPoints="1" noAdjustHandles="1" noChangeArrowheads="1" noChangeShapeType="1" noTextEdit="1"/>
              </p:cNvSpPr>
              <p:nvPr/>
            </p:nvSpPr>
            <p:spPr>
              <a:xfrm>
                <a:off x="1259967" y="2075279"/>
                <a:ext cx="358140"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749470-FE32-330B-BCBA-A3E7F30414EB}"/>
                  </a:ext>
                </a:extLst>
              </p:cNvPr>
              <p:cNvSpPr txBox="1"/>
              <p:nvPr/>
            </p:nvSpPr>
            <p:spPr>
              <a:xfrm>
                <a:off x="1254276" y="2514327"/>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ru-RU" b="0" dirty="0"/>
              </a:p>
              <a:p>
                <a:endParaRPr lang="ru-RU" dirty="0"/>
              </a:p>
            </p:txBody>
          </p:sp>
        </mc:Choice>
        <mc:Fallback>
          <p:sp>
            <p:nvSpPr>
              <p:cNvPr id="26" name="TextBox 25">
                <a:extLst>
                  <a:ext uri="{FF2B5EF4-FFF2-40B4-BE49-F238E27FC236}">
                    <a16:creationId xmlns:a16="http://schemas.microsoft.com/office/drawing/2014/main" id="{ED749470-FE32-330B-BCBA-A3E7F30414EB}"/>
                  </a:ext>
                </a:extLst>
              </p:cNvPr>
              <p:cNvSpPr txBox="1">
                <a:spLocks noRot="1" noChangeAspect="1" noMove="1" noResize="1" noEditPoints="1" noAdjustHandles="1" noChangeArrowheads="1" noChangeShapeType="1" noTextEdit="1"/>
              </p:cNvSpPr>
              <p:nvPr/>
            </p:nvSpPr>
            <p:spPr>
              <a:xfrm>
                <a:off x="1254276" y="2514327"/>
                <a:ext cx="358140" cy="523220"/>
              </a:xfrm>
              <a:prstGeom prst="rect">
                <a:avLst/>
              </a:prstGeom>
              <a:blipFill>
                <a:blip r:embed="rId6"/>
                <a:stretch>
                  <a:fillRect/>
                </a:stretch>
              </a:blipFill>
            </p:spPr>
            <p:txBody>
              <a:bodyPr/>
              <a:lstStyle/>
              <a:p>
                <a:r>
                  <a:rPr lang="ru-RU">
                    <a:noFill/>
                  </a:rPr>
                  <a:t> </a:t>
                </a:r>
              </a:p>
            </p:txBody>
          </p:sp>
        </mc:Fallback>
      </mc:AlternateContent>
      <p:sp>
        <p:nvSpPr>
          <p:cNvPr id="29" name="Right Brace 28">
            <a:extLst>
              <a:ext uri="{FF2B5EF4-FFF2-40B4-BE49-F238E27FC236}">
                <a16:creationId xmlns:a16="http://schemas.microsoft.com/office/drawing/2014/main" id="{40BF6A3B-7683-703D-A71B-14B779D4F5BC}"/>
              </a:ext>
            </a:extLst>
          </p:cNvPr>
          <p:cNvSpPr/>
          <p:nvPr/>
        </p:nvSpPr>
        <p:spPr>
          <a:xfrm rot="5400000">
            <a:off x="1345151" y="2864656"/>
            <a:ext cx="176389" cy="283848"/>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30" name="TextBox 29">
            <a:extLst>
              <a:ext uri="{FF2B5EF4-FFF2-40B4-BE49-F238E27FC236}">
                <a16:creationId xmlns:a16="http://schemas.microsoft.com/office/drawing/2014/main" id="{4DD7AA14-793A-BF46-2FA6-5F25827FA4AA}"/>
              </a:ext>
            </a:extLst>
          </p:cNvPr>
          <p:cNvSpPr txBox="1"/>
          <p:nvPr/>
        </p:nvSpPr>
        <p:spPr>
          <a:xfrm>
            <a:off x="933282" y="3087234"/>
            <a:ext cx="1467018" cy="246221"/>
          </a:xfrm>
          <a:prstGeom prst="rect">
            <a:avLst/>
          </a:prstGeom>
          <a:noFill/>
        </p:spPr>
        <p:txBody>
          <a:bodyPr wrap="square" rtlCol="0">
            <a:spAutoFit/>
          </a:bodyPr>
          <a:lstStyle/>
          <a:p>
            <a:r>
              <a:rPr lang="ru-RU" sz="1000" dirty="0"/>
              <a:t>входной слой</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67DEA94-1C11-67F5-A0C6-D9530C844DB2}"/>
                  </a:ext>
                </a:extLst>
              </p:cNvPr>
              <p:cNvSpPr txBox="1"/>
              <p:nvPr/>
            </p:nvSpPr>
            <p:spPr>
              <a:xfrm>
                <a:off x="2612804" y="1059281"/>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ru-RU" b="0" dirty="0"/>
              </a:p>
              <a:p>
                <a:endParaRPr lang="ru-RU" dirty="0"/>
              </a:p>
            </p:txBody>
          </p:sp>
        </mc:Choice>
        <mc:Fallback>
          <p:sp>
            <p:nvSpPr>
              <p:cNvPr id="31" name="TextBox 30">
                <a:extLst>
                  <a:ext uri="{FF2B5EF4-FFF2-40B4-BE49-F238E27FC236}">
                    <a16:creationId xmlns:a16="http://schemas.microsoft.com/office/drawing/2014/main" id="{C67DEA94-1C11-67F5-A0C6-D9530C844DB2}"/>
                  </a:ext>
                </a:extLst>
              </p:cNvPr>
              <p:cNvSpPr txBox="1">
                <a:spLocks noRot="1" noChangeAspect="1" noMove="1" noResize="1" noEditPoints="1" noAdjustHandles="1" noChangeArrowheads="1" noChangeShapeType="1" noTextEdit="1"/>
              </p:cNvSpPr>
              <p:nvPr/>
            </p:nvSpPr>
            <p:spPr>
              <a:xfrm>
                <a:off x="2612804" y="1059281"/>
                <a:ext cx="358140" cy="52322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4D69A2C8-04AE-D5BB-D83E-1ACAD6E273F7}"/>
                  </a:ext>
                </a:extLst>
              </p:cNvPr>
              <p:cNvSpPr txBox="1"/>
              <p:nvPr/>
            </p:nvSpPr>
            <p:spPr>
              <a:xfrm>
                <a:off x="3735145" y="1101399"/>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m:oMathPara>
                </a14:m>
                <a:endParaRPr lang="ru-RU" b="0" dirty="0"/>
              </a:p>
              <a:p>
                <a:endParaRPr lang="ru-RU" dirty="0"/>
              </a:p>
            </p:txBody>
          </p:sp>
        </mc:Choice>
        <mc:Fallback>
          <p:sp>
            <p:nvSpPr>
              <p:cNvPr id="64" name="TextBox 63">
                <a:extLst>
                  <a:ext uri="{FF2B5EF4-FFF2-40B4-BE49-F238E27FC236}">
                    <a16:creationId xmlns:a16="http://schemas.microsoft.com/office/drawing/2014/main" id="{4D69A2C8-04AE-D5BB-D83E-1ACAD6E273F7}"/>
                  </a:ext>
                </a:extLst>
              </p:cNvPr>
              <p:cNvSpPr txBox="1">
                <a:spLocks noRot="1" noChangeAspect="1" noMove="1" noResize="1" noEditPoints="1" noAdjustHandles="1" noChangeArrowheads="1" noChangeShapeType="1" noTextEdit="1"/>
              </p:cNvSpPr>
              <p:nvPr/>
            </p:nvSpPr>
            <p:spPr>
              <a:xfrm>
                <a:off x="3735145" y="1101399"/>
                <a:ext cx="358140" cy="52322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76F2881-184A-AFF4-7408-B98FB617A4AD}"/>
                  </a:ext>
                </a:extLst>
              </p:cNvPr>
              <p:cNvSpPr txBox="1"/>
              <p:nvPr/>
            </p:nvSpPr>
            <p:spPr>
              <a:xfrm>
                <a:off x="4857486" y="1112295"/>
                <a:ext cx="35814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ru-RU" b="0" dirty="0"/>
              </a:p>
              <a:p>
                <a:endParaRPr lang="ru-RU" dirty="0"/>
              </a:p>
            </p:txBody>
          </p:sp>
        </mc:Choice>
        <mc:Fallback>
          <p:sp>
            <p:nvSpPr>
              <p:cNvPr id="65" name="TextBox 64">
                <a:extLst>
                  <a:ext uri="{FF2B5EF4-FFF2-40B4-BE49-F238E27FC236}">
                    <a16:creationId xmlns:a16="http://schemas.microsoft.com/office/drawing/2014/main" id="{376F2881-184A-AFF4-7408-B98FB617A4AD}"/>
                  </a:ext>
                </a:extLst>
              </p:cNvPr>
              <p:cNvSpPr txBox="1">
                <a:spLocks noRot="1" noChangeAspect="1" noMove="1" noResize="1" noEditPoints="1" noAdjustHandles="1" noChangeArrowheads="1" noChangeShapeType="1" noTextEdit="1"/>
              </p:cNvSpPr>
              <p:nvPr/>
            </p:nvSpPr>
            <p:spPr>
              <a:xfrm>
                <a:off x="4857486" y="1112295"/>
                <a:ext cx="358140" cy="523220"/>
              </a:xfrm>
              <a:prstGeom prst="rect">
                <a:avLst/>
              </a:prstGeom>
              <a:blipFill>
                <a:blip r:embed="rId9"/>
                <a:stretch>
                  <a:fillRect r="-33898"/>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2E74A3BB-35CA-C1BB-BF83-C1F8AFE75FC8}"/>
                  </a:ext>
                </a:extLst>
              </p:cNvPr>
              <p:cNvSpPr txBox="1"/>
              <p:nvPr/>
            </p:nvSpPr>
            <p:spPr>
              <a:xfrm>
                <a:off x="3109558" y="1238753"/>
                <a:ext cx="287284" cy="3437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oMath>
                  </m:oMathPara>
                </a14:m>
                <a:endParaRPr lang="ru-RU" dirty="0"/>
              </a:p>
            </p:txBody>
          </p:sp>
        </mc:Choice>
        <mc:Fallback>
          <p:sp>
            <p:nvSpPr>
              <p:cNvPr id="67" name="TextBox 66">
                <a:extLst>
                  <a:ext uri="{FF2B5EF4-FFF2-40B4-BE49-F238E27FC236}">
                    <a16:creationId xmlns:a16="http://schemas.microsoft.com/office/drawing/2014/main" id="{2E74A3BB-35CA-C1BB-BF83-C1F8AFE75FC8}"/>
                  </a:ext>
                </a:extLst>
              </p:cNvPr>
              <p:cNvSpPr txBox="1">
                <a:spLocks noRot="1" noChangeAspect="1" noMove="1" noResize="1" noEditPoints="1" noAdjustHandles="1" noChangeArrowheads="1" noChangeShapeType="1" noTextEdit="1"/>
              </p:cNvSpPr>
              <p:nvPr/>
            </p:nvSpPr>
            <p:spPr>
              <a:xfrm>
                <a:off x="3109558" y="1238753"/>
                <a:ext cx="287284" cy="343748"/>
              </a:xfrm>
              <a:prstGeom prst="rect">
                <a:avLst/>
              </a:prstGeom>
              <a:blipFill>
                <a:blip r:embed="rId10"/>
                <a:stretch>
                  <a:fillRect r="-31915" b="-350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AE35713F-2709-8927-DEC1-CB458B74A0B9}"/>
                  </a:ext>
                </a:extLst>
              </p:cNvPr>
              <p:cNvSpPr txBox="1"/>
              <p:nvPr/>
            </p:nvSpPr>
            <p:spPr>
              <a:xfrm>
                <a:off x="4331743" y="1206101"/>
                <a:ext cx="287284" cy="34445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m:oMathPara>
                </a14:m>
                <a:endParaRPr lang="ru-RU" dirty="0"/>
              </a:p>
            </p:txBody>
          </p:sp>
        </mc:Choice>
        <mc:Fallback>
          <p:sp>
            <p:nvSpPr>
              <p:cNvPr id="69" name="TextBox 68">
                <a:extLst>
                  <a:ext uri="{FF2B5EF4-FFF2-40B4-BE49-F238E27FC236}">
                    <a16:creationId xmlns:a16="http://schemas.microsoft.com/office/drawing/2014/main" id="{AE35713F-2709-8927-DEC1-CB458B74A0B9}"/>
                  </a:ext>
                </a:extLst>
              </p:cNvPr>
              <p:cNvSpPr txBox="1">
                <a:spLocks noRot="1" noChangeAspect="1" noMove="1" noResize="1" noEditPoints="1" noAdjustHandles="1" noChangeArrowheads="1" noChangeShapeType="1" noTextEdit="1"/>
              </p:cNvSpPr>
              <p:nvPr/>
            </p:nvSpPr>
            <p:spPr>
              <a:xfrm>
                <a:off x="4331743" y="1206101"/>
                <a:ext cx="287284" cy="344453"/>
              </a:xfrm>
              <a:prstGeom prst="rect">
                <a:avLst/>
              </a:prstGeom>
              <a:blipFill>
                <a:blip r:embed="rId11"/>
                <a:stretch>
                  <a:fillRect r="-85106" b="-5357"/>
                </a:stretch>
              </a:blipFill>
            </p:spPr>
            <p:txBody>
              <a:bodyPr/>
              <a:lstStyle/>
              <a:p>
                <a:r>
                  <a:rPr lang="ru-RU">
                    <a:noFill/>
                  </a:rPr>
                  <a:t> </a:t>
                </a:r>
              </a:p>
            </p:txBody>
          </p:sp>
        </mc:Fallback>
      </mc:AlternateContent>
      <p:sp>
        <p:nvSpPr>
          <p:cNvPr id="70" name="Right Brace 69">
            <a:extLst>
              <a:ext uri="{FF2B5EF4-FFF2-40B4-BE49-F238E27FC236}">
                <a16:creationId xmlns:a16="http://schemas.microsoft.com/office/drawing/2014/main" id="{491C2802-DA28-8A56-C864-C0566C9D1863}"/>
              </a:ext>
            </a:extLst>
          </p:cNvPr>
          <p:cNvSpPr/>
          <p:nvPr/>
        </p:nvSpPr>
        <p:spPr>
          <a:xfrm rot="5400000">
            <a:off x="3669138" y="1912993"/>
            <a:ext cx="201449" cy="2739126"/>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71" name="TextBox 70">
            <a:extLst>
              <a:ext uri="{FF2B5EF4-FFF2-40B4-BE49-F238E27FC236}">
                <a16:creationId xmlns:a16="http://schemas.microsoft.com/office/drawing/2014/main" id="{BB76F6C2-6FFF-4053-15F5-2C195788ADB0}"/>
              </a:ext>
            </a:extLst>
          </p:cNvPr>
          <p:cNvSpPr txBox="1"/>
          <p:nvPr/>
        </p:nvSpPr>
        <p:spPr>
          <a:xfrm>
            <a:off x="3295110" y="3306874"/>
            <a:ext cx="1467018" cy="246221"/>
          </a:xfrm>
          <a:prstGeom prst="rect">
            <a:avLst/>
          </a:prstGeom>
          <a:noFill/>
        </p:spPr>
        <p:txBody>
          <a:bodyPr wrap="square" rtlCol="0">
            <a:spAutoFit/>
          </a:bodyPr>
          <a:lstStyle/>
          <a:p>
            <a:r>
              <a:rPr lang="ru-RU" sz="1000" dirty="0"/>
              <a:t>скрытые слои</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CE83F576-5065-6B20-1D94-C12514F71125}"/>
                  </a:ext>
                </a:extLst>
              </p:cNvPr>
              <p:cNvSpPr txBox="1"/>
              <p:nvPr/>
            </p:nvSpPr>
            <p:spPr>
              <a:xfrm>
                <a:off x="5626824" y="1510551"/>
                <a:ext cx="287284" cy="34445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𝑛</m:t>
                          </m:r>
                        </m:sup>
                      </m:sSubSup>
                    </m:oMath>
                  </m:oMathPara>
                </a14:m>
                <a:endParaRPr lang="ru-RU" dirty="0"/>
              </a:p>
            </p:txBody>
          </p:sp>
        </mc:Choice>
        <mc:Fallback>
          <p:sp>
            <p:nvSpPr>
              <p:cNvPr id="72" name="TextBox 71">
                <a:extLst>
                  <a:ext uri="{FF2B5EF4-FFF2-40B4-BE49-F238E27FC236}">
                    <a16:creationId xmlns:a16="http://schemas.microsoft.com/office/drawing/2014/main" id="{CE83F576-5065-6B20-1D94-C12514F71125}"/>
                  </a:ext>
                </a:extLst>
              </p:cNvPr>
              <p:cNvSpPr txBox="1">
                <a:spLocks noRot="1" noChangeAspect="1" noMove="1" noResize="1" noEditPoints="1" noAdjustHandles="1" noChangeArrowheads="1" noChangeShapeType="1" noTextEdit="1"/>
              </p:cNvSpPr>
              <p:nvPr/>
            </p:nvSpPr>
            <p:spPr>
              <a:xfrm>
                <a:off x="5626824" y="1510551"/>
                <a:ext cx="287284" cy="344453"/>
              </a:xfrm>
              <a:prstGeom prst="rect">
                <a:avLst/>
              </a:prstGeom>
              <a:blipFill>
                <a:blip r:embed="rId12"/>
                <a:stretch>
                  <a:fillRect r="-31915" b="-1786"/>
                </a:stretch>
              </a:blipFill>
            </p:spPr>
            <p:txBody>
              <a:bodyPr/>
              <a:lstStyle/>
              <a:p>
                <a:r>
                  <a:rPr lang="ru-RU">
                    <a:noFill/>
                  </a:rPr>
                  <a:t> </a:t>
                </a:r>
              </a:p>
            </p:txBody>
          </p:sp>
        </mc:Fallback>
      </mc:AlternateContent>
      <p:sp>
        <p:nvSpPr>
          <p:cNvPr id="73" name="Right Brace 72">
            <a:extLst>
              <a:ext uri="{FF2B5EF4-FFF2-40B4-BE49-F238E27FC236}">
                <a16:creationId xmlns:a16="http://schemas.microsoft.com/office/drawing/2014/main" id="{231602F3-EB29-01B7-5341-69B40511ADF3}"/>
              </a:ext>
            </a:extLst>
          </p:cNvPr>
          <p:cNvSpPr/>
          <p:nvPr/>
        </p:nvSpPr>
        <p:spPr>
          <a:xfrm rot="5400000">
            <a:off x="6170782" y="2695807"/>
            <a:ext cx="176389" cy="283848"/>
          </a:xfrm>
          <a:prstGeom prst="rightBrace">
            <a:avLst>
              <a:gd name="adj1" fmla="val 8333"/>
              <a:gd name="adj2" fmla="val 4927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dirty="0">
              <a:ln>
                <a:solidFill>
                  <a:schemeClr val="tx1"/>
                </a:solidFill>
              </a:ln>
            </a:endParaRPr>
          </a:p>
        </p:txBody>
      </p:sp>
      <p:sp>
        <p:nvSpPr>
          <p:cNvPr id="74" name="TextBox 73">
            <a:extLst>
              <a:ext uri="{FF2B5EF4-FFF2-40B4-BE49-F238E27FC236}">
                <a16:creationId xmlns:a16="http://schemas.microsoft.com/office/drawing/2014/main" id="{909F10CD-83B2-0CD3-529A-860E3CA8EEA1}"/>
              </a:ext>
            </a:extLst>
          </p:cNvPr>
          <p:cNvSpPr txBox="1"/>
          <p:nvPr/>
        </p:nvSpPr>
        <p:spPr>
          <a:xfrm>
            <a:off x="5758913" y="2918385"/>
            <a:ext cx="1467018" cy="246221"/>
          </a:xfrm>
          <a:prstGeom prst="rect">
            <a:avLst/>
          </a:prstGeom>
          <a:noFill/>
        </p:spPr>
        <p:txBody>
          <a:bodyPr wrap="square" rtlCol="0">
            <a:spAutoFit/>
          </a:bodyPr>
          <a:lstStyle/>
          <a:p>
            <a:r>
              <a:rPr lang="ru-RU" sz="1000" dirty="0"/>
              <a:t>выходной слой</a:t>
            </a:r>
          </a:p>
        </p:txBody>
      </p:sp>
      <p:pic>
        <p:nvPicPr>
          <p:cNvPr id="76" name="Picture 75">
            <a:extLst>
              <a:ext uri="{FF2B5EF4-FFF2-40B4-BE49-F238E27FC236}">
                <a16:creationId xmlns:a16="http://schemas.microsoft.com/office/drawing/2014/main" id="{905793A5-2865-7D33-B217-397DEEA4CFCD}"/>
              </a:ext>
            </a:extLst>
          </p:cNvPr>
          <p:cNvPicPr>
            <a:picLocks noChangeAspect="1"/>
          </p:cNvPicPr>
          <p:nvPr/>
        </p:nvPicPr>
        <p:blipFill>
          <a:blip r:embed="rId13"/>
          <a:stretch>
            <a:fillRect/>
          </a:stretch>
        </p:blipFill>
        <p:spPr>
          <a:xfrm>
            <a:off x="1471557" y="3367276"/>
            <a:ext cx="1655146" cy="731189"/>
          </a:xfrm>
          <a:prstGeom prst="rect">
            <a:avLst/>
          </a:prstGeom>
        </p:spPr>
      </p:pic>
      <p:pic>
        <p:nvPicPr>
          <p:cNvPr id="78" name="Picture 77">
            <a:extLst>
              <a:ext uri="{FF2B5EF4-FFF2-40B4-BE49-F238E27FC236}">
                <a16:creationId xmlns:a16="http://schemas.microsoft.com/office/drawing/2014/main" id="{D1BC1F45-5058-2A56-2738-A4A150B7AEEB}"/>
              </a:ext>
            </a:extLst>
          </p:cNvPr>
          <p:cNvPicPr>
            <a:picLocks noChangeAspect="1"/>
          </p:cNvPicPr>
          <p:nvPr/>
        </p:nvPicPr>
        <p:blipFill>
          <a:blip r:embed="rId14"/>
          <a:stretch>
            <a:fillRect/>
          </a:stretch>
        </p:blipFill>
        <p:spPr>
          <a:xfrm>
            <a:off x="1415354" y="4152014"/>
            <a:ext cx="1767553" cy="829738"/>
          </a:xfrm>
          <a:prstGeom prst="rect">
            <a:avLst/>
          </a:prstGeom>
        </p:spPr>
      </p:pic>
      <p:pic>
        <p:nvPicPr>
          <p:cNvPr id="80" name="Picture 79">
            <a:extLst>
              <a:ext uri="{FF2B5EF4-FFF2-40B4-BE49-F238E27FC236}">
                <a16:creationId xmlns:a16="http://schemas.microsoft.com/office/drawing/2014/main" id="{1618FCA8-BBF6-754C-C100-D901BD42CD5C}"/>
              </a:ext>
            </a:extLst>
          </p:cNvPr>
          <p:cNvPicPr>
            <a:picLocks noChangeAspect="1"/>
          </p:cNvPicPr>
          <p:nvPr/>
        </p:nvPicPr>
        <p:blipFill>
          <a:blip r:embed="rId15"/>
          <a:stretch>
            <a:fillRect/>
          </a:stretch>
        </p:blipFill>
        <p:spPr>
          <a:xfrm>
            <a:off x="4596935" y="4212123"/>
            <a:ext cx="1822479" cy="802435"/>
          </a:xfrm>
          <a:prstGeom prst="rect">
            <a:avLst/>
          </a:prstGeom>
        </p:spPr>
      </p:pic>
      <p:pic>
        <p:nvPicPr>
          <p:cNvPr id="82" name="Picture 81">
            <a:extLst>
              <a:ext uri="{FF2B5EF4-FFF2-40B4-BE49-F238E27FC236}">
                <a16:creationId xmlns:a16="http://schemas.microsoft.com/office/drawing/2014/main" id="{34EAD8D6-7E37-7C47-7AFD-B20A4C05DB5C}"/>
              </a:ext>
            </a:extLst>
          </p:cNvPr>
          <p:cNvPicPr>
            <a:picLocks noChangeAspect="1"/>
          </p:cNvPicPr>
          <p:nvPr/>
        </p:nvPicPr>
        <p:blipFill>
          <a:blip r:embed="rId16"/>
          <a:stretch>
            <a:fillRect/>
          </a:stretch>
        </p:blipFill>
        <p:spPr>
          <a:xfrm>
            <a:off x="4475384" y="3367276"/>
            <a:ext cx="1956519" cy="784738"/>
          </a:xfrm>
          <a:prstGeom prst="rect">
            <a:avLst/>
          </a:prstGeom>
        </p:spPr>
      </p:pic>
      <p:cxnSp>
        <p:nvCxnSpPr>
          <p:cNvPr id="84" name="Connector: Elbow 83">
            <a:extLst>
              <a:ext uri="{FF2B5EF4-FFF2-40B4-BE49-F238E27FC236}">
                <a16:creationId xmlns:a16="http://schemas.microsoft.com/office/drawing/2014/main" id="{CF319C12-6186-46C2-4148-E18926ADE3CF}"/>
              </a:ext>
            </a:extLst>
          </p:cNvPr>
          <p:cNvCxnSpPr>
            <a:cxnSpLocks/>
          </p:cNvCxnSpPr>
          <p:nvPr/>
        </p:nvCxnSpPr>
        <p:spPr>
          <a:xfrm rot="16200000" flipH="1">
            <a:off x="3824895" y="3721632"/>
            <a:ext cx="805454" cy="674135"/>
          </a:xfrm>
          <a:prstGeom prst="bentConnector3">
            <a:avLst>
              <a:gd name="adj1" fmla="val 99826"/>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D4263A05-5541-5D97-4BF3-FB02629FE3A9}"/>
              </a:ext>
            </a:extLst>
          </p:cNvPr>
          <p:cNvCxnSpPr>
            <a:cxnSpLocks/>
          </p:cNvCxnSpPr>
          <p:nvPr/>
        </p:nvCxnSpPr>
        <p:spPr>
          <a:xfrm>
            <a:off x="4094204" y="3549231"/>
            <a:ext cx="397667" cy="210414"/>
          </a:xfrm>
          <a:prstGeom prst="bentConnector3">
            <a:avLst>
              <a:gd name="adj1" fmla="val -1098"/>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1531DE02-F72A-C16B-7CCB-C85BED773CBB}"/>
              </a:ext>
            </a:extLst>
          </p:cNvPr>
          <p:cNvCxnSpPr>
            <a:cxnSpLocks/>
          </p:cNvCxnSpPr>
          <p:nvPr/>
        </p:nvCxnSpPr>
        <p:spPr>
          <a:xfrm flipH="1">
            <a:off x="3181491" y="3549231"/>
            <a:ext cx="397667" cy="210414"/>
          </a:xfrm>
          <a:prstGeom prst="bentConnector3">
            <a:avLst>
              <a:gd name="adj1" fmla="val -1098"/>
            </a:avLst>
          </a:prstGeom>
          <a:ln>
            <a:tailEnd type="triangle"/>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97653774-E1A6-B02B-D24E-BB96D8569ADB}"/>
              </a:ext>
            </a:extLst>
          </p:cNvPr>
          <p:cNvCxnSpPr>
            <a:cxnSpLocks/>
          </p:cNvCxnSpPr>
          <p:nvPr/>
        </p:nvCxnSpPr>
        <p:spPr>
          <a:xfrm rot="5400000">
            <a:off x="3043898" y="3721631"/>
            <a:ext cx="805454" cy="674135"/>
          </a:xfrm>
          <a:prstGeom prst="bentConnector3">
            <a:avLst>
              <a:gd name="adj1" fmla="val 99826"/>
            </a:avLst>
          </a:prstGeom>
          <a:ln>
            <a:tailEnd type="triangl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6C2EEFD5-EB32-12BC-C3BB-279DB216FBCA}"/>
              </a:ext>
            </a:extLst>
          </p:cNvPr>
          <p:cNvSpPr txBox="1"/>
          <p:nvPr/>
        </p:nvSpPr>
        <p:spPr>
          <a:xfrm>
            <a:off x="3276004" y="4479810"/>
            <a:ext cx="1440289" cy="553998"/>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Fu, </a:t>
            </a:r>
            <a:r>
              <a:rPr lang="en-US" sz="1000" b="0" i="0" dirty="0" err="1">
                <a:solidFill>
                  <a:srgbClr val="222222"/>
                </a:solidFill>
                <a:effectLst/>
                <a:latin typeface="Arial" panose="020B0604020202020204" pitchFamily="34" charset="0"/>
              </a:rPr>
              <a:t>Tingzhao</a:t>
            </a:r>
            <a:r>
              <a:rPr lang="en-US" sz="1000" b="0" i="0" dirty="0">
                <a:solidFill>
                  <a:srgbClr val="222222"/>
                </a:solidFill>
                <a:effectLst/>
                <a:latin typeface="Arial" panose="020B0604020202020204" pitchFamily="34" charset="0"/>
              </a:rPr>
              <a:t>, et al. </a:t>
            </a:r>
            <a:r>
              <a:rPr lang="en-US" sz="1000" b="0" i="1" dirty="0">
                <a:solidFill>
                  <a:srgbClr val="222222"/>
                </a:solidFill>
                <a:effectLst/>
                <a:latin typeface="Arial" panose="020B0604020202020204" pitchFamily="34" charset="0"/>
              </a:rPr>
              <a:t>Light: Science &amp; Applications</a:t>
            </a:r>
            <a:r>
              <a:rPr lang="ru-RU" sz="1000" dirty="0">
                <a:solidFill>
                  <a:srgbClr val="222222"/>
                </a:solidFill>
                <a:latin typeface="Arial" panose="020B0604020202020204" pitchFamily="34" charset="0"/>
              </a:rPr>
              <a:t> </a:t>
            </a:r>
            <a:r>
              <a:rPr lang="en-US" sz="1000" b="0" i="0" dirty="0">
                <a:solidFill>
                  <a:srgbClr val="222222"/>
                </a:solidFill>
                <a:effectLst/>
                <a:latin typeface="Arial" panose="020B0604020202020204" pitchFamily="34" charset="0"/>
              </a:rPr>
              <a:t>(2024)</a:t>
            </a:r>
            <a:endParaRPr lang="ru-RU" sz="1000" dirty="0"/>
          </a:p>
        </p:txBody>
      </p:sp>
    </p:spTree>
    <p:extLst>
      <p:ext uri="{BB962C8B-B14F-4D97-AF65-F5344CB8AC3E}">
        <p14:creationId xmlns:p14="http://schemas.microsoft.com/office/powerpoint/2010/main" val="138767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9E944B3E-F7D6-CB4E-7BA1-AD89A3A9D11C}"/>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4D0353DD-7391-E3B2-F32E-E6C618442452}"/>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Универсальное унитарное преобразование</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A40F2A52-CDA9-19AE-288B-5B076081AE7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pic>
        <p:nvPicPr>
          <p:cNvPr id="13" name="Picture 12">
            <a:extLst>
              <a:ext uri="{FF2B5EF4-FFF2-40B4-BE49-F238E27FC236}">
                <a16:creationId xmlns:a16="http://schemas.microsoft.com/office/drawing/2014/main" id="{B8A9DB02-407F-E266-95B1-C15242FF451F}"/>
              </a:ext>
            </a:extLst>
          </p:cNvPr>
          <p:cNvPicPr>
            <a:picLocks noChangeAspect="1"/>
          </p:cNvPicPr>
          <p:nvPr/>
        </p:nvPicPr>
        <p:blipFill>
          <a:blip r:embed="rId3"/>
          <a:stretch>
            <a:fillRect/>
          </a:stretch>
        </p:blipFill>
        <p:spPr>
          <a:xfrm>
            <a:off x="2699750" y="1456485"/>
            <a:ext cx="1826589" cy="689100"/>
          </a:xfrm>
          <a:prstGeom prst="rect">
            <a:avLst/>
          </a:prstGeom>
        </p:spPr>
      </p:pic>
      <p:pic>
        <p:nvPicPr>
          <p:cNvPr id="15" name="Picture 14" descr="A black background with a black square&#10;&#10;AI-generated content may be incorrect.">
            <a:extLst>
              <a:ext uri="{FF2B5EF4-FFF2-40B4-BE49-F238E27FC236}">
                <a16:creationId xmlns:a16="http://schemas.microsoft.com/office/drawing/2014/main" id="{C909100C-E73D-3234-482D-D5D40ACD2657}"/>
              </a:ext>
            </a:extLst>
          </p:cNvPr>
          <p:cNvPicPr>
            <a:picLocks noChangeAspect="1"/>
          </p:cNvPicPr>
          <p:nvPr/>
        </p:nvPicPr>
        <p:blipFill>
          <a:blip r:embed="rId4"/>
          <a:stretch>
            <a:fillRect/>
          </a:stretch>
        </p:blipFill>
        <p:spPr>
          <a:xfrm>
            <a:off x="269999" y="1605462"/>
            <a:ext cx="2387414" cy="438768"/>
          </a:xfrm>
          <a:prstGeom prst="rect">
            <a:avLst/>
          </a:prstGeom>
        </p:spPr>
      </p:pic>
      <p:sp>
        <p:nvSpPr>
          <p:cNvPr id="16" name="TextBox 15">
            <a:extLst>
              <a:ext uri="{FF2B5EF4-FFF2-40B4-BE49-F238E27FC236}">
                <a16:creationId xmlns:a16="http://schemas.microsoft.com/office/drawing/2014/main" id="{9CFAF1AC-BF6C-46B1-DA5F-38EFC8F80C50}"/>
              </a:ext>
            </a:extLst>
          </p:cNvPr>
          <p:cNvSpPr txBox="1"/>
          <p:nvPr/>
        </p:nvSpPr>
        <p:spPr>
          <a:xfrm>
            <a:off x="401323" y="1247764"/>
            <a:ext cx="3312368" cy="307777"/>
          </a:xfrm>
          <a:prstGeom prst="rect">
            <a:avLst/>
          </a:prstGeom>
          <a:noFill/>
        </p:spPr>
        <p:txBody>
          <a:bodyPr wrap="square" rtlCol="0">
            <a:spAutoFit/>
          </a:bodyPr>
          <a:lstStyle/>
          <a:p>
            <a:r>
              <a:rPr lang="ru-RU" b="1" dirty="0"/>
              <a:t>Элементарный </a:t>
            </a:r>
            <a:r>
              <a:rPr lang="en-US" b="1" dirty="0"/>
              <a:t>building block</a:t>
            </a:r>
            <a:endParaRPr lang="ru-RU" b="1"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2BBED72-0EFF-5EB5-ED30-B9A61C13B800}"/>
                  </a:ext>
                </a:extLst>
              </p:cNvPr>
              <p:cNvSpPr txBox="1"/>
              <p:nvPr/>
            </p:nvSpPr>
            <p:spPr>
              <a:xfrm>
                <a:off x="1284636" y="1547847"/>
                <a:ext cx="358140" cy="53860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2</m:t>
                      </m:r>
                      <m:r>
                        <m:rPr>
                          <m:sty m:val="p"/>
                        </m:rPr>
                        <a:rPr lang="en-US" sz="900" b="0" i="1" smtClean="0">
                          <a:latin typeface="Cambria Math" panose="02040503050406030204" pitchFamily="18" charset="0"/>
                        </a:rPr>
                        <m:t>φ</m:t>
                      </m:r>
                    </m:oMath>
                  </m:oMathPara>
                </a14:m>
                <a:endParaRPr lang="en-US" sz="900" b="0" dirty="0"/>
              </a:p>
              <a:p>
                <a:endParaRPr lang="ru-RU" sz="900" b="0" dirty="0"/>
              </a:p>
              <a:p>
                <a:endParaRPr lang="ru-RU" sz="1050" dirty="0"/>
              </a:p>
            </p:txBody>
          </p:sp>
        </mc:Choice>
        <mc:Fallback>
          <p:sp>
            <p:nvSpPr>
              <p:cNvPr id="17" name="TextBox 16">
                <a:extLst>
                  <a:ext uri="{FF2B5EF4-FFF2-40B4-BE49-F238E27FC236}">
                    <a16:creationId xmlns:a16="http://schemas.microsoft.com/office/drawing/2014/main" id="{82BBED72-0EFF-5EB5-ED30-B9A61C13B800}"/>
                  </a:ext>
                </a:extLst>
              </p:cNvPr>
              <p:cNvSpPr txBox="1">
                <a:spLocks noRot="1" noChangeAspect="1" noMove="1" noResize="1" noEditPoints="1" noAdjustHandles="1" noChangeArrowheads="1" noChangeShapeType="1" noTextEdit="1"/>
              </p:cNvSpPr>
              <p:nvPr/>
            </p:nvSpPr>
            <p:spPr>
              <a:xfrm>
                <a:off x="1284636" y="1547847"/>
                <a:ext cx="358140" cy="5386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3DF93BA-9B57-D488-A499-EFF5C15C0649}"/>
                  </a:ext>
                </a:extLst>
              </p:cNvPr>
              <p:cNvSpPr txBox="1"/>
              <p:nvPr/>
            </p:nvSpPr>
            <p:spPr>
              <a:xfrm>
                <a:off x="2284761" y="1555541"/>
                <a:ext cx="358140" cy="53091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l-GR" sz="900" b="0" i="1" smtClean="0">
                          <a:latin typeface="Cambria Math" panose="02040503050406030204" pitchFamily="18" charset="0"/>
                        </a:rPr>
                        <m:t>Θ</m:t>
                      </m:r>
                    </m:oMath>
                  </m:oMathPara>
                </a14:m>
                <a:endParaRPr lang="en-US" sz="900" b="0" dirty="0"/>
              </a:p>
              <a:p>
                <a:endParaRPr lang="ru-RU" sz="900" b="0" dirty="0"/>
              </a:p>
              <a:p>
                <a:endParaRPr lang="ru-RU" sz="1050" dirty="0"/>
              </a:p>
            </p:txBody>
          </p:sp>
        </mc:Choice>
        <mc:Fallback>
          <p:sp>
            <p:nvSpPr>
              <p:cNvPr id="23" name="TextBox 22">
                <a:extLst>
                  <a:ext uri="{FF2B5EF4-FFF2-40B4-BE49-F238E27FC236}">
                    <a16:creationId xmlns:a16="http://schemas.microsoft.com/office/drawing/2014/main" id="{13DF93BA-9B57-D488-A499-EFF5C15C0649}"/>
                  </a:ext>
                </a:extLst>
              </p:cNvPr>
              <p:cNvSpPr txBox="1">
                <a:spLocks noRot="1" noChangeAspect="1" noMove="1" noResize="1" noEditPoints="1" noAdjustHandles="1" noChangeArrowheads="1" noChangeShapeType="1" noTextEdit="1"/>
              </p:cNvSpPr>
              <p:nvPr/>
            </p:nvSpPr>
            <p:spPr>
              <a:xfrm>
                <a:off x="2284761" y="1555541"/>
                <a:ext cx="358140" cy="53091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C47F371-DA14-25FC-CEFF-B53E380865D0}"/>
                  </a:ext>
                </a:extLst>
              </p:cNvPr>
              <p:cNvSpPr txBox="1"/>
              <p:nvPr/>
            </p:nvSpPr>
            <p:spPr>
              <a:xfrm>
                <a:off x="4672175" y="1555541"/>
                <a:ext cx="3312368" cy="576376"/>
              </a:xfrm>
              <a:prstGeom prst="rect">
                <a:avLst/>
              </a:prstGeom>
              <a:noFill/>
            </p:spPr>
            <p:txBody>
              <a:bodyPr wrap="square" rtlCol="0">
                <a:spAutoFit/>
              </a:bodyPr>
              <a:lstStyle/>
              <a:p>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num>
                          <m:den>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𝑘</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𝑒</m:t>
                                  </m:r>
                                </m:e>
                                <m:sup>
                                  <m:r>
                                    <m:rPr>
                                      <m:brk m:alnAt="7"/>
                                    </m:rPr>
                                    <a:rPr lang="en-US" b="0" i="1" smtClean="0">
                                      <a:latin typeface="Cambria Math" panose="02040503050406030204" pitchFamily="18" charset="0"/>
                                    </a:rPr>
                                    <m:t>𝑖</m:t>
                                  </m:r>
                                  <m:r>
                                    <a:rPr lang="en-US" b="0" i="1" smtClean="0">
                                      <a:latin typeface="Cambria Math" panose="02040503050406030204" pitchFamily="18" charset="0"/>
                                    </a:rPr>
                                    <m:t>𝜃</m:t>
                                  </m:r>
                                </m:sup>
                              </m:sSup>
                              <m:r>
                                <m:rPr>
                                  <m:sty m:val="p"/>
                                  <m:brk m:alnAt="7"/>
                                </m:rPr>
                                <a:rPr lang="en-US" b="0" i="1"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𝜑</m:t>
                              </m:r>
                              <m:r>
                                <a:rPr lang="en-US" b="0" i="1" smtClean="0">
                                  <a:latin typeface="Cambria Math" panose="02040503050406030204" pitchFamily="18" charset="0"/>
                                </a:rPr>
                                <m:t>)</m:t>
                              </m:r>
                            </m:e>
                            <m:e>
                              <m:sSup>
                                <m:sSupPr>
                                  <m:ctrlPr>
                                    <a:rPr lang="en-US" i="1">
                                      <a:latin typeface="Cambria Math" panose="02040503050406030204" pitchFamily="18" charset="0"/>
                                    </a:rPr>
                                  </m:ctrlPr>
                                </m:sSupPr>
                                <m:e>
                                  <m:r>
                                    <m:rPr>
                                      <m:brk m:alnAt="7"/>
                                    </m:rPr>
                                    <a:rPr lang="en-US" i="1">
                                      <a:latin typeface="Cambria Math" panose="02040503050406030204" pitchFamily="18" charset="0"/>
                                    </a:rPr>
                                    <m:t>𝑒</m:t>
                                  </m:r>
                                </m:e>
                                <m:sup>
                                  <m:r>
                                    <m:rPr>
                                      <m:brk m:alnAt="7"/>
                                    </m:rPr>
                                    <a:rPr lang="en-US" i="1">
                                      <a:latin typeface="Cambria Math" panose="02040503050406030204" pitchFamily="18" charset="0"/>
                                    </a:rPr>
                                    <m:t>𝑖</m:t>
                                  </m:r>
                                  <m:r>
                                    <a:rPr lang="en-US" i="1">
                                      <a:latin typeface="Cambria Math" panose="02040503050406030204" pitchFamily="18" charset="0"/>
                                    </a:rPr>
                                    <m:t>𝜃</m:t>
                                  </m:r>
                                </m:sup>
                              </m:sSup>
                              <m:r>
                                <m:rPr>
                                  <m:sty m:val="p"/>
                                </m:rPr>
                                <a:rPr lang="en-US" b="0" i="1" smtClean="0">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m:t>
                              </m:r>
                            </m:e>
                          </m:mr>
                          <m:mr>
                            <m:e>
                              <m:r>
                                <m:rPr>
                                  <m:sty m:val="p"/>
                                </m:rPr>
                                <a:rPr lang="en-US" i="1">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rPr>
                                <m:t>𝜑</m:t>
                              </m:r>
                              <m:r>
                                <a:rPr lang="en-US" b="0" i="1" smtClean="0">
                                  <a:latin typeface="Cambria Math" panose="02040503050406030204" pitchFamily="18" charset="0"/>
                                </a:rPr>
                                <m:t>)</m:t>
                              </m:r>
                            </m:e>
                            <m:e>
                              <m:r>
                                <a:rPr lang="en-US" b="0" i="1" smtClean="0">
                                  <a:latin typeface="Cambria Math" panose="02040503050406030204" pitchFamily="18" charset="0"/>
                                </a:rPr>
                                <m:t>−</m:t>
                              </m:r>
                              <m:r>
                                <m:rPr>
                                  <m:sty m:val="p"/>
                                  <m:brk m:alnAt="7"/>
                                </m:rPr>
                                <a:rPr lang="en-US" i="1">
                                  <a:latin typeface="Cambria Math" panose="02040503050406030204" pitchFamily="18" charset="0"/>
                                </a:rPr>
                                <m:t>s</m:t>
                              </m:r>
                              <m:r>
                                <m:rPr>
                                  <m:sty m:val="p"/>
                                </m:rPr>
                                <a:rPr lang="en-US" i="1">
                                  <a:latin typeface="Cambria Math" panose="02040503050406030204" pitchFamily="18" charset="0"/>
                                </a:rPr>
                                <m:t>in</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m:t>
                              </m:r>
                            </m:e>
                          </m:mr>
                        </m:m>
                      </m:e>
                    </m:d>
                  </m:oMath>
                </a14:m>
                <a:r>
                  <a:rPr lang="en-US" dirty="0"/>
                  <a:t>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den>
                        </m:f>
                      </m:e>
                    </m:d>
                  </m:oMath>
                </a14:m>
                <a:endParaRPr lang="ru-RU" dirty="0"/>
              </a:p>
            </p:txBody>
          </p:sp>
        </mc:Choice>
        <mc:Fallback>
          <p:sp>
            <p:nvSpPr>
              <p:cNvPr id="27" name="TextBox 26">
                <a:extLst>
                  <a:ext uri="{FF2B5EF4-FFF2-40B4-BE49-F238E27FC236}">
                    <a16:creationId xmlns:a16="http://schemas.microsoft.com/office/drawing/2014/main" id="{8C47F371-DA14-25FC-CEFF-B53E380865D0}"/>
                  </a:ext>
                </a:extLst>
              </p:cNvPr>
              <p:cNvSpPr txBox="1">
                <a:spLocks noRot="1" noChangeAspect="1" noMove="1" noResize="1" noEditPoints="1" noAdjustHandles="1" noChangeArrowheads="1" noChangeShapeType="1" noTextEdit="1"/>
              </p:cNvSpPr>
              <p:nvPr/>
            </p:nvSpPr>
            <p:spPr>
              <a:xfrm>
                <a:off x="4672175" y="1555541"/>
                <a:ext cx="3312368" cy="576376"/>
              </a:xfrm>
              <a:prstGeom prst="rect">
                <a:avLst/>
              </a:prstGeom>
              <a:blipFill>
                <a:blip r:embed="rId7"/>
                <a:stretch>
                  <a:fillRect b="-2105"/>
                </a:stretch>
              </a:blipFill>
            </p:spPr>
            <p:txBody>
              <a:bodyPr/>
              <a:lstStyle/>
              <a:p>
                <a:r>
                  <a:rPr lang="ru-RU">
                    <a:noFill/>
                  </a:rPr>
                  <a:t> </a:t>
                </a:r>
              </a:p>
            </p:txBody>
          </p:sp>
        </mc:Fallback>
      </mc:AlternateContent>
      <p:sp>
        <p:nvSpPr>
          <p:cNvPr id="28" name="TextBox 27">
            <a:extLst>
              <a:ext uri="{FF2B5EF4-FFF2-40B4-BE49-F238E27FC236}">
                <a16:creationId xmlns:a16="http://schemas.microsoft.com/office/drawing/2014/main" id="{CF44DFB2-0E3C-239C-D673-A95C7AB60B5D}"/>
              </a:ext>
            </a:extLst>
          </p:cNvPr>
          <p:cNvSpPr txBox="1"/>
          <p:nvPr/>
        </p:nvSpPr>
        <p:spPr>
          <a:xfrm>
            <a:off x="2613963" y="1709626"/>
            <a:ext cx="103499" cy="307777"/>
          </a:xfrm>
          <a:prstGeom prst="rect">
            <a:avLst/>
          </a:prstGeom>
          <a:noFill/>
        </p:spPr>
        <p:txBody>
          <a:bodyPr wrap="square" rtlCol="0">
            <a:spAutoFit/>
          </a:bodyPr>
          <a:lstStyle/>
          <a:p>
            <a:r>
              <a:rPr lang="en-US" dirty="0"/>
              <a:t>=</a:t>
            </a:r>
            <a:endParaRPr lang="ru-RU" dirty="0"/>
          </a:p>
        </p:txBody>
      </p:sp>
      <p:pic>
        <p:nvPicPr>
          <p:cNvPr id="75" name="Picture 74">
            <a:extLst>
              <a:ext uri="{FF2B5EF4-FFF2-40B4-BE49-F238E27FC236}">
                <a16:creationId xmlns:a16="http://schemas.microsoft.com/office/drawing/2014/main" id="{7341BE30-4E21-3FAF-739E-4FBD5F3A5292}"/>
              </a:ext>
            </a:extLst>
          </p:cNvPr>
          <p:cNvPicPr>
            <a:picLocks noChangeAspect="1"/>
          </p:cNvPicPr>
          <p:nvPr/>
        </p:nvPicPr>
        <p:blipFill>
          <a:blip r:embed="rId8"/>
          <a:stretch>
            <a:fillRect/>
          </a:stretch>
        </p:blipFill>
        <p:spPr>
          <a:xfrm>
            <a:off x="401323" y="2571750"/>
            <a:ext cx="3692279" cy="1551070"/>
          </a:xfrm>
          <a:prstGeom prst="rect">
            <a:avLst/>
          </a:prstGeom>
        </p:spPr>
      </p:pic>
      <p:pic>
        <p:nvPicPr>
          <p:cNvPr id="79" name="Picture 78">
            <a:extLst>
              <a:ext uri="{FF2B5EF4-FFF2-40B4-BE49-F238E27FC236}">
                <a16:creationId xmlns:a16="http://schemas.microsoft.com/office/drawing/2014/main" id="{7515613A-6A69-5EB3-9A5B-1025B9E5DBB6}"/>
              </a:ext>
            </a:extLst>
          </p:cNvPr>
          <p:cNvPicPr>
            <a:picLocks noChangeAspect="1"/>
          </p:cNvPicPr>
          <p:nvPr/>
        </p:nvPicPr>
        <p:blipFill>
          <a:blip r:embed="rId9"/>
          <a:stretch>
            <a:fillRect/>
          </a:stretch>
        </p:blipFill>
        <p:spPr>
          <a:xfrm>
            <a:off x="4350604" y="2528513"/>
            <a:ext cx="2722010" cy="1637543"/>
          </a:xfrm>
          <a:prstGeom prst="rect">
            <a:avLst/>
          </a:prstGeom>
        </p:spPr>
      </p:pic>
      <p:sp>
        <p:nvSpPr>
          <p:cNvPr id="81" name="TextBox 80">
            <a:extLst>
              <a:ext uri="{FF2B5EF4-FFF2-40B4-BE49-F238E27FC236}">
                <a16:creationId xmlns:a16="http://schemas.microsoft.com/office/drawing/2014/main" id="{2E1204E6-2A25-0E46-535B-8EF8782C7678}"/>
              </a:ext>
            </a:extLst>
          </p:cNvPr>
          <p:cNvSpPr txBox="1"/>
          <p:nvPr/>
        </p:nvSpPr>
        <p:spPr>
          <a:xfrm>
            <a:off x="401323" y="2295499"/>
            <a:ext cx="3312368" cy="307777"/>
          </a:xfrm>
          <a:prstGeom prst="rect">
            <a:avLst/>
          </a:prstGeom>
          <a:noFill/>
        </p:spPr>
        <p:txBody>
          <a:bodyPr wrap="square" rtlCol="0">
            <a:spAutoFit/>
          </a:bodyPr>
          <a:lstStyle/>
          <a:p>
            <a:r>
              <a:rPr lang="ru-RU" b="1" dirty="0"/>
              <a:t>Алгоритм декомпозиции</a:t>
            </a:r>
          </a:p>
        </p:txBody>
      </p:sp>
      <p:sp>
        <p:nvSpPr>
          <p:cNvPr id="85" name="TextBox 84">
            <a:extLst>
              <a:ext uri="{FF2B5EF4-FFF2-40B4-BE49-F238E27FC236}">
                <a16:creationId xmlns:a16="http://schemas.microsoft.com/office/drawing/2014/main" id="{D8E31EEB-39FC-FD24-28E7-26340CF253C6}"/>
              </a:ext>
            </a:extLst>
          </p:cNvPr>
          <p:cNvSpPr txBox="1"/>
          <p:nvPr/>
        </p:nvSpPr>
        <p:spPr>
          <a:xfrm>
            <a:off x="177831" y="4118104"/>
            <a:ext cx="4572000"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Reck, Michael, et al</a:t>
            </a:r>
            <a:r>
              <a:rPr lang="ru-RU" dirty="0">
                <a:solidFill>
                  <a:srgbClr val="222222"/>
                </a:solidFill>
                <a:latin typeface="Arial" panose="020B0604020202020204" pitchFamily="34" charset="0"/>
              </a:rPr>
              <a:t>. </a:t>
            </a:r>
            <a:r>
              <a:rPr lang="en-US" b="0" i="1" dirty="0">
                <a:solidFill>
                  <a:srgbClr val="222222"/>
                </a:solidFill>
                <a:effectLst/>
                <a:latin typeface="Arial" panose="020B0604020202020204" pitchFamily="34" charset="0"/>
              </a:rPr>
              <a:t>Physical review letters</a:t>
            </a:r>
            <a:r>
              <a:rPr lang="en-US" b="0" i="0" dirty="0">
                <a:solidFill>
                  <a:srgbClr val="222222"/>
                </a:solidFill>
                <a:effectLst/>
                <a:latin typeface="Arial" panose="020B0604020202020204" pitchFamily="34" charset="0"/>
              </a:rPr>
              <a:t> (1994</a:t>
            </a:r>
            <a:r>
              <a:rPr lang="ru-RU" b="0" i="0" dirty="0">
                <a:solidFill>
                  <a:srgbClr val="222222"/>
                </a:solidFill>
                <a:effectLst/>
                <a:latin typeface="Arial" panose="020B0604020202020204" pitchFamily="34" charset="0"/>
              </a:rPr>
              <a:t>)</a:t>
            </a:r>
            <a:endParaRPr lang="ru-RU" dirty="0"/>
          </a:p>
        </p:txBody>
      </p:sp>
      <p:sp>
        <p:nvSpPr>
          <p:cNvPr id="87" name="TextBox 86">
            <a:extLst>
              <a:ext uri="{FF2B5EF4-FFF2-40B4-BE49-F238E27FC236}">
                <a16:creationId xmlns:a16="http://schemas.microsoft.com/office/drawing/2014/main" id="{31BAAFDE-ED62-F9F8-D9AB-8B383513C909}"/>
              </a:ext>
            </a:extLst>
          </p:cNvPr>
          <p:cNvSpPr txBox="1"/>
          <p:nvPr/>
        </p:nvSpPr>
        <p:spPr>
          <a:xfrm>
            <a:off x="4389864" y="4124463"/>
            <a:ext cx="4572000"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Clements, William R., et al</a:t>
            </a:r>
            <a:r>
              <a:rPr lang="ru-RU"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Optica</a:t>
            </a:r>
            <a:r>
              <a:rPr lang="en-US" b="0" i="0" dirty="0">
                <a:solidFill>
                  <a:srgbClr val="222222"/>
                </a:solidFill>
                <a:effectLst/>
                <a:latin typeface="Arial" panose="020B0604020202020204" pitchFamily="34" charset="0"/>
              </a:rPr>
              <a:t> (2016</a:t>
            </a:r>
            <a:r>
              <a:rPr lang="ru-RU" b="0" i="0" dirty="0">
                <a:solidFill>
                  <a:srgbClr val="222222"/>
                </a:solidFill>
                <a:effectLst/>
                <a:latin typeface="Arial" panose="020B0604020202020204" pitchFamily="34" charset="0"/>
              </a:rPr>
              <a:t>)</a:t>
            </a:r>
            <a:endParaRPr lang="ru-RU" dirty="0"/>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AFE3AA66-F58B-D87C-F16D-EFCE66CDBA20}"/>
                  </a:ext>
                </a:extLst>
              </p:cNvPr>
              <p:cNvSpPr txBox="1"/>
              <p:nvPr/>
            </p:nvSpPr>
            <p:spPr>
              <a:xfrm>
                <a:off x="401323" y="4396200"/>
                <a:ext cx="8024326" cy="627608"/>
              </a:xfrm>
              <a:prstGeom prst="rect">
                <a:avLst/>
              </a:prstGeom>
              <a:noFill/>
            </p:spPr>
            <p:txBody>
              <a:bodyPr wrap="square" rtlCol="0">
                <a:spAutoFit/>
              </a:bodyPr>
              <a:lstStyle/>
              <a:p>
                <a:r>
                  <a:rPr lang="ru-RU" dirty="0">
                    <a:latin typeface="+mj-lt"/>
                  </a:rPr>
                  <a:t>Необходимое количество элементов </a:t>
                </a:r>
                <a:r>
                  <a:rPr lang="ru-RU" dirty="0" err="1">
                    <a:latin typeface="+mj-lt"/>
                  </a:rPr>
                  <a:t>светоделения</a:t>
                </a:r>
                <a:r>
                  <a:rPr lang="ru-RU" dirty="0">
                    <a:latin typeface="+mj-lt"/>
                  </a:rPr>
                  <a:t> в обеих схемах: </a:t>
                </a:r>
                <a14:m>
                  <m:oMath xmlns:m="http://schemas.openxmlformats.org/officeDocument/2006/math">
                    <m:f>
                      <m:fPr>
                        <m:ctrlPr>
                          <a:rPr lang="en-US" b="0" i="1" smtClean="0">
                            <a:latin typeface="+mj-lt"/>
                          </a:rPr>
                        </m:ctrlPr>
                      </m:fPr>
                      <m:num>
                        <m:r>
                          <a:rPr lang="en-US" b="0" i="1" smtClean="0">
                            <a:latin typeface="+mj-lt"/>
                          </a:rPr>
                          <m:t>𝑁</m:t>
                        </m:r>
                        <m:d>
                          <m:dPr>
                            <m:ctrlPr>
                              <a:rPr lang="en-US" b="0" i="1" smtClean="0">
                                <a:latin typeface="+mj-lt"/>
                              </a:rPr>
                            </m:ctrlPr>
                          </m:dPr>
                          <m:e>
                            <m:r>
                              <a:rPr lang="en-US" b="0" i="1" smtClean="0">
                                <a:latin typeface="+mj-lt"/>
                              </a:rPr>
                              <m:t>𝑁</m:t>
                            </m:r>
                            <m:r>
                              <a:rPr lang="en-US" b="0" i="1" smtClean="0">
                                <a:latin typeface="+mj-lt"/>
                              </a:rPr>
                              <m:t>−1</m:t>
                            </m:r>
                          </m:e>
                        </m:d>
                      </m:num>
                      <m:den>
                        <m:r>
                          <a:rPr lang="en-US" b="0" i="1" smtClean="0">
                            <a:latin typeface="+mj-lt"/>
                          </a:rPr>
                          <m:t>2</m:t>
                        </m:r>
                      </m:den>
                    </m:f>
                    <m:r>
                      <a:rPr lang="en-US" b="0" i="1" smtClean="0">
                        <a:latin typeface="+mj-lt"/>
                      </a:rPr>
                      <m:t>, </m:t>
                    </m:r>
                  </m:oMath>
                </a14:m>
                <a:r>
                  <a:rPr lang="ru-RU" dirty="0">
                    <a:latin typeface="+mj-lt"/>
                  </a:rPr>
                  <a:t>где </a:t>
                </a:r>
                <a14:m>
                  <m:oMath xmlns:m="http://schemas.openxmlformats.org/officeDocument/2006/math">
                    <m:r>
                      <a:rPr lang="en-US" b="0" i="1" smtClean="0">
                        <a:latin typeface="+mj-lt"/>
                      </a:rPr>
                      <m:t>𝑁</m:t>
                    </m:r>
                    <m:r>
                      <a:rPr lang="en-US" b="0" i="1" smtClean="0">
                        <a:latin typeface="+mj-lt"/>
                      </a:rPr>
                      <m:t> − </m:t>
                    </m:r>
                  </m:oMath>
                </a14:m>
                <a:r>
                  <a:rPr lang="ru-RU" dirty="0">
                    <a:latin typeface="+mj-lt"/>
                  </a:rPr>
                  <a:t>размерность рассматриваемой матрицы.</a:t>
                </a:r>
              </a:p>
            </p:txBody>
          </p:sp>
        </mc:Choice>
        <mc:Fallback>
          <p:sp>
            <p:nvSpPr>
              <p:cNvPr id="88" name="TextBox 87">
                <a:extLst>
                  <a:ext uri="{FF2B5EF4-FFF2-40B4-BE49-F238E27FC236}">
                    <a16:creationId xmlns:a16="http://schemas.microsoft.com/office/drawing/2014/main" id="{AFE3AA66-F58B-D87C-F16D-EFCE66CDBA20}"/>
                  </a:ext>
                </a:extLst>
              </p:cNvPr>
              <p:cNvSpPr txBox="1">
                <a:spLocks noRot="1" noChangeAspect="1" noMove="1" noResize="1" noEditPoints="1" noAdjustHandles="1" noChangeArrowheads="1" noChangeShapeType="1" noTextEdit="1"/>
              </p:cNvSpPr>
              <p:nvPr/>
            </p:nvSpPr>
            <p:spPr>
              <a:xfrm>
                <a:off x="401323" y="4396200"/>
                <a:ext cx="8024326" cy="627608"/>
              </a:xfrm>
              <a:prstGeom prst="rect">
                <a:avLst/>
              </a:prstGeom>
              <a:blipFill>
                <a:blip r:embed="rId10"/>
                <a:stretch>
                  <a:fillRect l="-228" b="-9709"/>
                </a:stretch>
              </a:blipFill>
            </p:spPr>
            <p:txBody>
              <a:bodyPr/>
              <a:lstStyle/>
              <a:p>
                <a:r>
                  <a:rPr lang="ru-RU">
                    <a:noFill/>
                  </a:rPr>
                  <a:t> </a:t>
                </a:r>
              </a:p>
            </p:txBody>
          </p:sp>
        </mc:Fallback>
      </mc:AlternateContent>
      <p:sp>
        <p:nvSpPr>
          <p:cNvPr id="91" name="TextBox 90">
            <a:extLst>
              <a:ext uri="{FF2B5EF4-FFF2-40B4-BE49-F238E27FC236}">
                <a16:creationId xmlns:a16="http://schemas.microsoft.com/office/drawing/2014/main" id="{A4718F39-2170-F4A6-C170-864FA9EC42F2}"/>
              </a:ext>
            </a:extLst>
          </p:cNvPr>
          <p:cNvSpPr txBox="1"/>
          <p:nvPr/>
        </p:nvSpPr>
        <p:spPr>
          <a:xfrm>
            <a:off x="269999" y="2014780"/>
            <a:ext cx="1170513" cy="261610"/>
          </a:xfrm>
          <a:prstGeom prst="rect">
            <a:avLst/>
          </a:prstGeom>
          <a:noFill/>
        </p:spPr>
        <p:txBody>
          <a:bodyPr wrap="none" rtlCol="0">
            <a:spAutoFit/>
          </a:bodyPr>
          <a:lstStyle/>
          <a:p>
            <a:r>
              <a:rPr lang="ru-RU" sz="1100" dirty="0" err="1"/>
              <a:t>светоделитель</a:t>
            </a:r>
            <a:endParaRPr lang="ru-RU" sz="1100" dirty="0"/>
          </a:p>
        </p:txBody>
      </p:sp>
      <p:sp>
        <p:nvSpPr>
          <p:cNvPr id="92" name="TextBox 91">
            <a:extLst>
              <a:ext uri="{FF2B5EF4-FFF2-40B4-BE49-F238E27FC236}">
                <a16:creationId xmlns:a16="http://schemas.microsoft.com/office/drawing/2014/main" id="{92FDFAAD-AB17-98B6-0A54-238406ADFBF7}"/>
              </a:ext>
            </a:extLst>
          </p:cNvPr>
          <p:cNvSpPr txBox="1"/>
          <p:nvPr/>
        </p:nvSpPr>
        <p:spPr>
          <a:xfrm>
            <a:off x="1456319" y="2018853"/>
            <a:ext cx="1245854" cy="261610"/>
          </a:xfrm>
          <a:prstGeom prst="rect">
            <a:avLst/>
          </a:prstGeom>
          <a:noFill/>
        </p:spPr>
        <p:txBody>
          <a:bodyPr wrap="none" rtlCol="0">
            <a:spAutoFit/>
          </a:bodyPr>
          <a:lstStyle/>
          <a:p>
            <a:r>
              <a:rPr lang="ru-RU" sz="1100" dirty="0"/>
              <a:t>фазовращатель</a:t>
            </a:r>
          </a:p>
        </p:txBody>
      </p:sp>
      <p:cxnSp>
        <p:nvCxnSpPr>
          <p:cNvPr id="97" name="Straight Arrow Connector 96">
            <a:extLst>
              <a:ext uri="{FF2B5EF4-FFF2-40B4-BE49-F238E27FC236}">
                <a16:creationId xmlns:a16="http://schemas.microsoft.com/office/drawing/2014/main" id="{019A6D4B-BE38-3AF6-ECA0-628777091604}"/>
              </a:ext>
            </a:extLst>
          </p:cNvPr>
          <p:cNvCxnSpPr>
            <a:cxnSpLocks/>
            <a:stCxn id="91" idx="0"/>
          </p:cNvCxnSpPr>
          <p:nvPr/>
        </p:nvCxnSpPr>
        <p:spPr>
          <a:xfrm flipV="1">
            <a:off x="855256" y="1863514"/>
            <a:ext cx="77805" cy="15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31A4EFCF-EC67-EECF-04F4-89B374E829E3}"/>
              </a:ext>
            </a:extLst>
          </p:cNvPr>
          <p:cNvCxnSpPr>
            <a:cxnSpLocks/>
            <a:stCxn id="92" idx="0"/>
          </p:cNvCxnSpPr>
          <p:nvPr/>
        </p:nvCxnSpPr>
        <p:spPr>
          <a:xfrm flipH="1" flipV="1">
            <a:off x="1562100" y="1728565"/>
            <a:ext cx="517146" cy="290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5A7EBEC6-6450-A8CE-9E7C-F67AA516EDC2}"/>
              </a:ext>
            </a:extLst>
          </p:cNvPr>
          <p:cNvCxnSpPr>
            <a:cxnSpLocks/>
            <a:stCxn id="92" idx="0"/>
          </p:cNvCxnSpPr>
          <p:nvPr/>
        </p:nvCxnSpPr>
        <p:spPr>
          <a:xfrm flipV="1">
            <a:off x="2079246" y="1801035"/>
            <a:ext cx="384585" cy="213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41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B3DA1DBF-42BB-A5EC-534F-1D44CB182DD0}"/>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77850AF3-8C31-2FBB-7276-BF69F4CA5CBE}"/>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Альтернативное решение</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0CD3A7B4-443A-6C55-73D4-D9F0D69FA089}"/>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6" name="TextBox 15">
            <a:extLst>
              <a:ext uri="{FF2B5EF4-FFF2-40B4-BE49-F238E27FC236}">
                <a16:creationId xmlns:a16="http://schemas.microsoft.com/office/drawing/2014/main" id="{B0F82E7D-39B7-640C-0FC1-C359232988FB}"/>
              </a:ext>
            </a:extLst>
          </p:cNvPr>
          <p:cNvSpPr txBox="1"/>
          <p:nvPr/>
        </p:nvSpPr>
        <p:spPr>
          <a:xfrm>
            <a:off x="269999" y="1143783"/>
            <a:ext cx="8304834" cy="523220"/>
          </a:xfrm>
          <a:prstGeom prst="rect">
            <a:avLst/>
          </a:prstGeom>
          <a:noFill/>
        </p:spPr>
        <p:txBody>
          <a:bodyPr wrap="square" rtlCol="0">
            <a:spAutoFit/>
          </a:bodyPr>
          <a:lstStyle/>
          <a:p>
            <a:r>
              <a:rPr lang="ru-RU" dirty="0"/>
              <a:t>Использовать сложную структуру для конструирования произвольного унитарного преобразования.</a:t>
            </a:r>
          </a:p>
        </p:txBody>
      </p:sp>
      <p:pic>
        <p:nvPicPr>
          <p:cNvPr id="4" name="Picture 3" descr="A red and black rectangles&#10;&#10;AI-generated content may be incorrect.">
            <a:extLst>
              <a:ext uri="{FF2B5EF4-FFF2-40B4-BE49-F238E27FC236}">
                <a16:creationId xmlns:a16="http://schemas.microsoft.com/office/drawing/2014/main" id="{5CDB550B-7B92-6083-DC59-438F2D891653}"/>
              </a:ext>
            </a:extLst>
          </p:cNvPr>
          <p:cNvPicPr>
            <a:picLocks noChangeAspect="1"/>
          </p:cNvPicPr>
          <p:nvPr/>
        </p:nvPicPr>
        <p:blipFill>
          <a:blip r:embed="rId3"/>
          <a:stretch>
            <a:fillRect/>
          </a:stretch>
        </p:blipFill>
        <p:spPr>
          <a:xfrm>
            <a:off x="3051111" y="1769963"/>
            <a:ext cx="2401028" cy="776223"/>
          </a:xfrm>
          <a:prstGeom prst="rect">
            <a:avLst/>
          </a:prstGeom>
        </p:spPr>
      </p:pic>
      <p:sp>
        <p:nvSpPr>
          <p:cNvPr id="5" name="TextBox 4">
            <a:extLst>
              <a:ext uri="{FF2B5EF4-FFF2-40B4-BE49-F238E27FC236}">
                <a16:creationId xmlns:a16="http://schemas.microsoft.com/office/drawing/2014/main" id="{9CF4A890-AA0A-8309-A37C-EEDAAECDED1B}"/>
              </a:ext>
            </a:extLst>
          </p:cNvPr>
          <p:cNvSpPr txBox="1"/>
          <p:nvPr/>
        </p:nvSpPr>
        <p:spPr>
          <a:xfrm>
            <a:off x="2104855" y="2649146"/>
            <a:ext cx="2611120" cy="461665"/>
          </a:xfrm>
          <a:prstGeom prst="rect">
            <a:avLst/>
          </a:prstGeom>
          <a:noFill/>
        </p:spPr>
        <p:txBody>
          <a:bodyPr wrap="square" rtlCol="0">
            <a:spAutoFit/>
          </a:bodyPr>
          <a:lstStyle/>
          <a:p>
            <a:r>
              <a:rPr lang="ru-RU" sz="1200" dirty="0"/>
              <a:t>Многомодовый интерферометр (</a:t>
            </a:r>
            <a:r>
              <a:rPr lang="en-US" sz="1200" dirty="0"/>
              <a:t>MMI)</a:t>
            </a:r>
            <a:endParaRPr lang="ru-RU" sz="1200" dirty="0"/>
          </a:p>
        </p:txBody>
      </p:sp>
      <p:sp>
        <p:nvSpPr>
          <p:cNvPr id="6" name="TextBox 5">
            <a:extLst>
              <a:ext uri="{FF2B5EF4-FFF2-40B4-BE49-F238E27FC236}">
                <a16:creationId xmlns:a16="http://schemas.microsoft.com/office/drawing/2014/main" id="{C8AE256E-CB3C-5738-D6D9-0BB4FC239F44}"/>
              </a:ext>
            </a:extLst>
          </p:cNvPr>
          <p:cNvSpPr txBox="1"/>
          <p:nvPr/>
        </p:nvSpPr>
        <p:spPr>
          <a:xfrm>
            <a:off x="4715975" y="2649146"/>
            <a:ext cx="2611120" cy="276999"/>
          </a:xfrm>
          <a:prstGeom prst="rect">
            <a:avLst/>
          </a:prstGeom>
          <a:noFill/>
        </p:spPr>
        <p:txBody>
          <a:bodyPr wrap="square" rtlCol="0">
            <a:spAutoFit/>
          </a:bodyPr>
          <a:lstStyle/>
          <a:p>
            <a:r>
              <a:rPr lang="ru-RU" sz="1200" dirty="0"/>
              <a:t>Фазовращатели</a:t>
            </a:r>
          </a:p>
        </p:txBody>
      </p:sp>
      <p:cxnSp>
        <p:nvCxnSpPr>
          <p:cNvPr id="8" name="Straight Arrow Connector 7">
            <a:extLst>
              <a:ext uri="{FF2B5EF4-FFF2-40B4-BE49-F238E27FC236}">
                <a16:creationId xmlns:a16="http://schemas.microsoft.com/office/drawing/2014/main" id="{BD3C041A-3E6F-52F3-D0BB-5433B03AC806}"/>
              </a:ext>
            </a:extLst>
          </p:cNvPr>
          <p:cNvCxnSpPr>
            <a:stCxn id="5" idx="0"/>
          </p:cNvCxnSpPr>
          <p:nvPr/>
        </p:nvCxnSpPr>
        <p:spPr>
          <a:xfrm flipV="1">
            <a:off x="3410415" y="2296160"/>
            <a:ext cx="226865" cy="352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2D465C8-9012-D842-8949-34EB40B9EB23}"/>
              </a:ext>
            </a:extLst>
          </p:cNvPr>
          <p:cNvCxnSpPr/>
          <p:nvPr/>
        </p:nvCxnSpPr>
        <p:spPr>
          <a:xfrm flipH="1" flipV="1">
            <a:off x="4422416" y="2346960"/>
            <a:ext cx="728704" cy="302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5EBFBA0-EE66-98D8-F6BD-3F895ACE36F5}"/>
              </a:ext>
            </a:extLst>
          </p:cNvPr>
          <p:cNvCxnSpPr/>
          <p:nvPr/>
        </p:nvCxnSpPr>
        <p:spPr>
          <a:xfrm flipH="1" flipV="1">
            <a:off x="4422416" y="2072640"/>
            <a:ext cx="738864" cy="576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74037E9-29D7-DF43-69D5-E36E8D704213}"/>
              </a:ext>
            </a:extLst>
          </p:cNvPr>
          <p:cNvCxnSpPr/>
          <p:nvPr/>
        </p:nvCxnSpPr>
        <p:spPr>
          <a:xfrm flipH="1" flipV="1">
            <a:off x="4500880" y="1859280"/>
            <a:ext cx="650240" cy="78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descr="A red and black rectangles&#10;&#10;AI-generated content may be incorrect.">
            <a:extLst>
              <a:ext uri="{FF2B5EF4-FFF2-40B4-BE49-F238E27FC236}">
                <a16:creationId xmlns:a16="http://schemas.microsoft.com/office/drawing/2014/main" id="{192FD88D-EB25-30AD-58D3-AB684E3C91B3}"/>
              </a:ext>
            </a:extLst>
          </p:cNvPr>
          <p:cNvPicPr>
            <a:picLocks noChangeAspect="1"/>
          </p:cNvPicPr>
          <p:nvPr/>
        </p:nvPicPr>
        <p:blipFill>
          <a:blip r:embed="rId4"/>
          <a:stretch>
            <a:fillRect/>
          </a:stretch>
        </p:blipFill>
        <p:spPr>
          <a:xfrm>
            <a:off x="870150" y="3542376"/>
            <a:ext cx="6265777" cy="1159206"/>
          </a:xfrm>
          <a:prstGeom prst="rect">
            <a:avLst/>
          </a:prstGeom>
        </p:spPr>
      </p:pic>
      <p:sp>
        <p:nvSpPr>
          <p:cNvPr id="21" name="TextBox 20">
            <a:extLst>
              <a:ext uri="{FF2B5EF4-FFF2-40B4-BE49-F238E27FC236}">
                <a16:creationId xmlns:a16="http://schemas.microsoft.com/office/drawing/2014/main" id="{A71C3CC7-9A2A-C898-2B8A-AA87105D7299}"/>
              </a:ext>
            </a:extLst>
          </p:cNvPr>
          <p:cNvSpPr txBox="1"/>
          <p:nvPr/>
        </p:nvSpPr>
        <p:spPr>
          <a:xfrm>
            <a:off x="269999" y="3036184"/>
            <a:ext cx="6865928" cy="523220"/>
          </a:xfrm>
          <a:prstGeom prst="rect">
            <a:avLst/>
          </a:prstGeom>
          <a:noFill/>
        </p:spPr>
        <p:txBody>
          <a:bodyPr wrap="square" rtlCol="0">
            <a:spAutoFit/>
          </a:bodyPr>
          <a:lstStyle/>
          <a:p>
            <a:r>
              <a:rPr lang="ru-RU" dirty="0"/>
              <a:t>Тогда универсальная схема для </a:t>
            </a:r>
            <a:r>
              <a:rPr lang="ru-RU" dirty="0" err="1"/>
              <a:t>четырёхмодовой</a:t>
            </a:r>
            <a:r>
              <a:rPr lang="ru-RU" dirty="0"/>
              <a:t> структуры с использованием многоканальных </a:t>
            </a:r>
            <a:r>
              <a:rPr lang="en-US" dirty="0"/>
              <a:t>MMI</a:t>
            </a:r>
            <a:endParaRPr lang="ru-RU" dirty="0"/>
          </a:p>
        </p:txBody>
      </p:sp>
      <p:sp>
        <p:nvSpPr>
          <p:cNvPr id="22" name="TextBox 21">
            <a:extLst>
              <a:ext uri="{FF2B5EF4-FFF2-40B4-BE49-F238E27FC236}">
                <a16:creationId xmlns:a16="http://schemas.microsoft.com/office/drawing/2014/main" id="{6DED98E6-FB21-8B9B-83CE-CFAD8F69150A}"/>
              </a:ext>
            </a:extLst>
          </p:cNvPr>
          <p:cNvSpPr txBox="1"/>
          <p:nvPr/>
        </p:nvSpPr>
        <p:spPr>
          <a:xfrm>
            <a:off x="256919" y="4530200"/>
            <a:ext cx="8630161" cy="523220"/>
          </a:xfrm>
          <a:prstGeom prst="rect">
            <a:avLst/>
          </a:prstGeom>
          <a:noFill/>
        </p:spPr>
        <p:txBody>
          <a:bodyPr wrap="square" rtlCol="0">
            <a:spAutoFit/>
          </a:bodyPr>
          <a:lstStyle/>
          <a:p>
            <a:r>
              <a:rPr lang="ru-RU" dirty="0"/>
              <a:t>Количество необходимых светоделительных элементов линейно пропорционально количеству входов. </a:t>
            </a:r>
          </a:p>
        </p:txBody>
      </p:sp>
    </p:spTree>
    <p:extLst>
      <p:ext uri="{BB962C8B-B14F-4D97-AF65-F5344CB8AC3E}">
        <p14:creationId xmlns:p14="http://schemas.microsoft.com/office/powerpoint/2010/main" val="130395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CACA4B16-79EE-DA8F-596C-0509FB7A4501}"/>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D99CCD5B-F60D-3945-DE9E-230FAA781139}"/>
              </a:ext>
            </a:extLst>
          </p:cNvPr>
          <p:cNvSpPr txBox="1"/>
          <p:nvPr/>
        </p:nvSpPr>
        <p:spPr>
          <a:xfrm>
            <a:off x="269999" y="613300"/>
            <a:ext cx="8712636" cy="689100"/>
          </a:xfrm>
          <a:prstGeom prst="rect">
            <a:avLst/>
          </a:prstGeom>
          <a:noFill/>
          <a:ln>
            <a:noFill/>
          </a:ln>
        </p:spPr>
        <p:txBody>
          <a:bodyPr spcFirstLastPara="1" wrap="square" lIns="91425" tIns="0" rIns="91425" bIns="45700" anchor="ctr" anchorCtr="0">
            <a:noAutofit/>
          </a:bodyPr>
          <a:lstStyle/>
          <a:p>
            <a:pPr marL="0" lvl="0" indent="0" algn="l" rtl="0">
              <a:spcBef>
                <a:spcPts val="0"/>
              </a:spcBef>
              <a:spcAft>
                <a:spcPts val="0"/>
              </a:spcAft>
              <a:buNone/>
            </a:pPr>
            <a:r>
              <a:rPr lang="ru" sz="3000" dirty="0">
                <a:solidFill>
                  <a:srgbClr val="073763"/>
                </a:solidFill>
                <a:latin typeface="Inter ExtraBold"/>
                <a:ea typeface="Inter ExtraBold"/>
                <a:cs typeface="Inter ExtraBold"/>
                <a:sym typeface="Inter ExtraBold"/>
              </a:rPr>
              <a:t>Цель работы</a:t>
            </a:r>
            <a:endParaRPr sz="1900" dirty="0">
              <a:solidFill>
                <a:srgbClr val="073763"/>
              </a:solidFill>
              <a:latin typeface="Inter ExtraBold"/>
              <a:ea typeface="Inter ExtraBold"/>
              <a:cs typeface="Inter ExtraBold"/>
              <a:sym typeface="Inter ExtraBold"/>
            </a:endParaRPr>
          </a:p>
        </p:txBody>
      </p:sp>
      <p:sp>
        <p:nvSpPr>
          <p:cNvPr id="2" name="Google Shape;68;p15">
            <a:extLst>
              <a:ext uri="{FF2B5EF4-FFF2-40B4-BE49-F238E27FC236}">
                <a16:creationId xmlns:a16="http://schemas.microsoft.com/office/drawing/2014/main" id="{2E4A0ACA-21B6-F581-623E-0C7714001D9C}"/>
              </a:ext>
            </a:extLst>
          </p:cNvPr>
          <p:cNvSpPr txBox="1"/>
          <p:nvPr/>
        </p:nvSpPr>
        <p:spPr>
          <a:xfrm>
            <a:off x="144966" y="104079"/>
            <a:ext cx="6530898" cy="242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100" dirty="0">
                <a:solidFill>
                  <a:schemeClr val="lt1"/>
                </a:solidFill>
                <a:latin typeface="Inter SemiBold"/>
                <a:ea typeface="Inter SemiBold"/>
                <a:cs typeface="Inter SemiBold"/>
                <a:sym typeface="Inter SemiBold"/>
              </a:rPr>
              <a:t>Разработка алгоритма управления интегральной оптической структурой на основе многомодовых интерферометров методами машинного обучения</a:t>
            </a:r>
          </a:p>
        </p:txBody>
      </p:sp>
      <p:sp>
        <p:nvSpPr>
          <p:cNvPr id="16" name="TextBox 15">
            <a:extLst>
              <a:ext uri="{FF2B5EF4-FFF2-40B4-BE49-F238E27FC236}">
                <a16:creationId xmlns:a16="http://schemas.microsoft.com/office/drawing/2014/main" id="{13AE3DE9-C44D-181E-BA77-E2F455A368C2}"/>
              </a:ext>
            </a:extLst>
          </p:cNvPr>
          <p:cNvSpPr txBox="1"/>
          <p:nvPr/>
        </p:nvSpPr>
        <p:spPr>
          <a:xfrm>
            <a:off x="419583" y="1307281"/>
            <a:ext cx="6641617" cy="1200329"/>
          </a:xfrm>
          <a:prstGeom prst="rect">
            <a:avLst/>
          </a:prstGeom>
          <a:noFill/>
        </p:spPr>
        <p:txBody>
          <a:bodyPr wrap="square" rtlCol="0">
            <a:spAutoFit/>
          </a:bodyPr>
          <a:lstStyle/>
          <a:p>
            <a:r>
              <a:rPr lang="ru-RU" sz="1800" dirty="0"/>
              <a:t>Экспериментально охарактеризовать и </a:t>
            </a:r>
            <a:r>
              <a:rPr lang="ru-RU" sz="1800" dirty="0" err="1"/>
              <a:t>параметризовать</a:t>
            </a:r>
            <a:r>
              <a:rPr lang="ru-RU" sz="1800" dirty="0"/>
              <a:t>, используя оптимизационные алгоритмы </a:t>
            </a:r>
            <a:r>
              <a:rPr lang="en-US" sz="1800" dirty="0"/>
              <a:t>ML, </a:t>
            </a:r>
            <a:r>
              <a:rPr lang="ru-RU" sz="1800" dirty="0"/>
              <a:t>структуру 4х4 с линейными элементами в виде четырёхпортовых многомодовых интерферометров и фазовращателей. </a:t>
            </a:r>
          </a:p>
        </p:txBody>
      </p:sp>
    </p:spTree>
    <p:extLst>
      <p:ext uri="{BB962C8B-B14F-4D97-AF65-F5344CB8AC3E}">
        <p14:creationId xmlns:p14="http://schemas.microsoft.com/office/powerpoint/2010/main" val="3142899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1347</Words>
  <Application>Microsoft Office PowerPoint</Application>
  <PresentationFormat>On-screen Show (16:9)</PresentationFormat>
  <Paragraphs>145</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Cambria Math</vt:lpstr>
      <vt:lpstr>Montserrat ExtraBold</vt:lpstr>
      <vt:lpstr>Inter SemiBold</vt:lpstr>
      <vt:lpstr>Montserrat</vt:lpstr>
      <vt:lpstr>Inter</vt:lpstr>
      <vt:lpstr>Arial</vt:lpstr>
      <vt:lpstr>Inter ExtraBold</vt:lpstr>
      <vt:lpstr>Simple Light</vt:lpstr>
      <vt:lpstr>PowerPoint Presentation</vt:lpstr>
      <vt:lpstr>PowerPoint Presentation</vt:lpstr>
      <vt:lpstr>Введение</vt:lpstr>
      <vt:lpstr>PowerPoint Presentation</vt:lpstr>
      <vt:lpstr>PowerPoint Presentation</vt:lpstr>
      <vt:lpstr>PowerPoint Presentation</vt:lpstr>
      <vt:lpstr>PowerPoint Presentation</vt:lpstr>
      <vt:lpstr>PowerPoint Presentation</vt:lpstr>
      <vt:lpstr>PowerPoint Presentation</vt:lpstr>
      <vt:lpstr>Параметризация одного элемента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Nika Bel</dc:creator>
  <cp:lastModifiedBy>Nika Bel</cp:lastModifiedBy>
  <cp:revision>3</cp:revision>
  <dcterms:modified xsi:type="dcterms:W3CDTF">2025-10-14T23:40:59Z</dcterms:modified>
</cp:coreProperties>
</file>